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76" r:id="rId5"/>
    <p:sldId id="280" r:id="rId6"/>
    <p:sldId id="279" r:id="rId7"/>
    <p:sldId id="278" r:id="rId8"/>
    <p:sldId id="281" r:id="rId9"/>
    <p:sldId id="274" r:id="rId10"/>
    <p:sldId id="258" r:id="rId11"/>
    <p:sldId id="259" r:id="rId12"/>
    <p:sldId id="282" r:id="rId13"/>
    <p:sldId id="260" r:id="rId14"/>
    <p:sldId id="261" r:id="rId15"/>
    <p:sldId id="262" r:id="rId16"/>
    <p:sldId id="263" r:id="rId17"/>
    <p:sldId id="266" r:id="rId18"/>
    <p:sldId id="267" r:id="rId19"/>
    <p:sldId id="264" r:id="rId20"/>
    <p:sldId id="265" r:id="rId21"/>
    <p:sldId id="270" r:id="rId22"/>
    <p:sldId id="284" r:id="rId23"/>
    <p:sldId id="286" r:id="rId24"/>
    <p:sldId id="268" r:id="rId25"/>
    <p:sldId id="287" r:id="rId26"/>
    <p:sldId id="272" r:id="rId27"/>
    <p:sldId id="289" r:id="rId28"/>
    <p:sldId id="288" r:id="rId2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C72C0-D185-4879-B275-BF40ACE6BDA2}" v="44" dt="2020-10-31T14:55:25.934"/>
    <p1510:client id="{2004373E-D508-4B47-8FD8-FF92071FD9B4}" v="249" dt="2020-08-09T20:52:57.335"/>
    <p1510:client id="{338C5C12-78F5-46EB-9308-D9D3D43176F1}" v="1" dt="2020-10-26T20:35:50.448"/>
    <p1510:client id="{52B842CB-5AAE-4431-AB60-EE73074E2F04}" v="112" dt="2020-10-31T11:57:35.647"/>
    <p1510:client id="{576B0EE6-4747-4711-AA76-AD85607CF610}" v="363" dt="2020-08-09T10:42:42.287"/>
    <p1510:client id="{7B2B3AF9-516B-4F72-84E7-FC78B3124CBF}" v="135" dt="2020-07-18T11:40:26.396"/>
    <p1510:client id="{85DC414B-203B-42B3-91D9-4FA6D0B591F1}" v="903" dt="2020-07-18T11:32:24.196"/>
    <p1510:client id="{99B5CF57-19AE-4116-9918-3E85A0D7AAFA}" v="1778" dt="2020-08-09T12:08:46.675"/>
    <p1510:client id="{B905E352-5567-4FEE-BAD9-5830525C8EBA}" v="127" dt="2020-10-31T15:33:20.178"/>
    <p1510:client id="{BADFDCFA-784E-48B2-80FC-49862E99F0B3}" v="1806" dt="2020-11-05T15:57:18.810"/>
    <p1510:client id="{C19A886B-C097-473A-AB9D-575EE370ECA3}" v="1027" dt="2020-11-05T15:39:03.872"/>
    <p1510:client id="{C8FBD8CC-55B2-4B79-8E4F-ABBCA5E53DB4}" v="190" dt="2020-07-18T09:56:37.665"/>
    <p1510:client id="{E7651E90-0748-4235-BABD-2C92A39375E7}" v="439" dt="2020-08-01T17:10:36.962"/>
    <p1510:client id="{FEB54021-D0E2-4EEF-9B31-8728365AE182}" v="67" dt="2020-10-31T16:03:55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Зразок підзаголовка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887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257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7034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179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308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588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177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360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052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730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0B57-8E6A-4005-9EDD-D258F6CC94AB}" type="datetimeFigureOut">
              <a:rPr lang="uk-UA" smtClean="0"/>
              <a:t>05.11.2020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05.11.2020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jpe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922DE7-1952-4B4A-9E87-142A084C685C}"/>
              </a:ext>
            </a:extLst>
          </p:cNvPr>
          <p:cNvSpPr>
            <a:spLocks noGrp="1"/>
          </p:cNvSpPr>
          <p:nvPr/>
        </p:nvSpPr>
        <p:spPr>
          <a:xfrm>
            <a:off x="1666875" y="126523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uk-UA" sz="5400">
                <a:latin typeface="Segoe UI"/>
                <a:cs typeface="Segoe UI"/>
              </a:rPr>
              <a:t>Класи і </a:t>
            </a:r>
            <a:r>
              <a:rPr lang="uk-UA" sz="5400" err="1">
                <a:latin typeface="Segoe UI"/>
                <a:cs typeface="Segoe UI"/>
              </a:rPr>
              <a:t>обєкти</a:t>
            </a:r>
            <a:endParaRPr lang="uk-UA" sz="5400">
              <a:latin typeface="Segoe UI"/>
              <a:cs typeface="Segoe UI"/>
            </a:endParaRPr>
          </a:p>
        </p:txBody>
      </p:sp>
      <p:sp>
        <p:nvSpPr>
          <p:cNvPr id="8" name="Підзаголовок 2">
            <a:extLst>
              <a:ext uri="{FF2B5EF4-FFF2-40B4-BE49-F238E27FC236}">
                <a16:creationId xmlns:a16="http://schemas.microsoft.com/office/drawing/2014/main" id="{559099CE-A7E7-4C09-934F-D8C829F4B924}"/>
              </a:ext>
            </a:extLst>
          </p:cNvPr>
          <p:cNvSpPr>
            <a:spLocks noGrp="1"/>
          </p:cNvSpPr>
          <p:nvPr/>
        </p:nvSpPr>
        <p:spPr>
          <a:xfrm>
            <a:off x="2207560" y="493264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uk-UA" sz="3200" err="1">
                <a:cs typeface="Calibri"/>
              </a:rPr>
              <a:t>Class</a:t>
            </a:r>
            <a:r>
              <a:rPr lang="uk-UA" sz="3200">
                <a:cs typeface="Calibri"/>
              </a:rPr>
              <a:t> &amp; </a:t>
            </a:r>
            <a:r>
              <a:rPr lang="uk-UA" sz="3200" err="1">
                <a:cs typeface="Calibri"/>
              </a:rPr>
              <a:t>Objects</a:t>
            </a:r>
            <a:endParaRPr lang="uk-UA"/>
          </a:p>
          <a:p>
            <a:pPr algn="r"/>
            <a:endParaRPr lang="uk-UA" sz="3200">
              <a:latin typeface="Segoe UI,sans-serif"/>
              <a:cs typeface="Calibri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F033B99-164F-40B2-89A0-086312F2B1CD}"/>
              </a:ext>
            </a:extLst>
          </p:cNvPr>
          <p:cNvSpPr txBox="1"/>
          <p:nvPr/>
        </p:nvSpPr>
        <p:spPr>
          <a:xfrm>
            <a:off x="788843" y="936048"/>
            <a:ext cx="8241722" cy="5854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4">
                <a:solidFill>
                  <a:srgbClr val="404040"/>
                </a:solidFill>
                <a:latin typeface="Segoe UI,sans-serif"/>
              </a:rPr>
              <a:t>The C# Programming Language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6DB8E2-981D-44B7-94B7-E5CE093A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2190"/>
          </a:xfrm>
        </p:spPr>
        <p:txBody>
          <a:bodyPr/>
          <a:lstStyle/>
          <a:p>
            <a:r>
              <a:rPr lang="uk-UA" sz="3200">
                <a:latin typeface="Calibri"/>
                <a:ea typeface="+mj-lt"/>
                <a:cs typeface="Calibri"/>
              </a:rPr>
              <a:t>Об'єкт і екземпляри / </a:t>
            </a:r>
            <a:r>
              <a:rPr lang="uk-UA" sz="3200">
                <a:latin typeface="Calibri"/>
                <a:ea typeface="+mj-lt"/>
                <a:cs typeface="+mj-lt"/>
              </a:rPr>
              <a:t>Object </a:t>
            </a:r>
            <a:r>
              <a:rPr lang="uk-UA" sz="3200" err="1">
                <a:latin typeface="Calibri"/>
                <a:ea typeface="+mj-lt"/>
                <a:cs typeface="+mj-lt"/>
              </a:rPr>
              <a:t>and</a:t>
            </a:r>
            <a:r>
              <a:rPr lang="uk-UA" sz="3200">
                <a:latin typeface="Calibri"/>
                <a:ea typeface="+mj-lt"/>
                <a:cs typeface="+mj-lt"/>
              </a:rPr>
              <a:t> instances</a:t>
            </a:r>
            <a:endParaRPr lang="uk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D2DF204-CFE5-4574-A0F4-8D10C16F5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088"/>
            <a:ext cx="10515600" cy="48858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uk-UA" sz="2000" b="1">
                <a:ea typeface="+mn-lt"/>
                <a:cs typeface="+mn-lt"/>
              </a:rPr>
              <a:t>Об'єкти </a:t>
            </a:r>
            <a:r>
              <a:rPr lang="uk-UA" sz="2000">
                <a:ea typeface="+mn-lt"/>
                <a:cs typeface="+mn-lt"/>
              </a:rPr>
              <a:t>містять в собі статичні поля і всі методи.</a:t>
            </a:r>
            <a:endParaRPr lang="uk-UA" sz="2000">
              <a:cs typeface="Calibri"/>
            </a:endParaRPr>
          </a:p>
          <a:p>
            <a:pPr marL="0" indent="0">
              <a:buNone/>
            </a:pPr>
            <a:r>
              <a:rPr lang="uk-UA" sz="2000" b="1">
                <a:ea typeface="+mn-lt"/>
                <a:cs typeface="+mn-lt"/>
              </a:rPr>
              <a:t>Екземпляри </a:t>
            </a:r>
            <a:r>
              <a:rPr lang="uk-UA" sz="2000">
                <a:ea typeface="+mn-lt"/>
                <a:cs typeface="+mn-lt"/>
              </a:rPr>
              <a:t>містять нестатичні поля.</a:t>
            </a:r>
            <a:endParaRPr lang="uk-UA" sz="2000">
              <a:cs typeface="Calibri"/>
            </a:endParaRPr>
          </a:p>
        </p:txBody>
      </p:sp>
      <p:pic>
        <p:nvPicPr>
          <p:cNvPr id="5" name="Рисунок 5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BB81EF55-34F4-4C39-BD83-1824A2F4A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83" y="1631149"/>
            <a:ext cx="7204241" cy="3432057"/>
          </a:xfrm>
          <a:prstGeom prst="rect">
            <a:avLst/>
          </a:prstGeom>
        </p:spPr>
      </p:pic>
      <p:pic>
        <p:nvPicPr>
          <p:cNvPr id="8" name="Рисунок 5" descr="Зображення, що містить знімок екрана, пташка&#10;&#10;Опис створено автоматично">
            <a:extLst>
              <a:ext uri="{FF2B5EF4-FFF2-40B4-BE49-F238E27FC236}">
                <a16:creationId xmlns:a16="http://schemas.microsoft.com/office/drawing/2014/main" id="{4896499E-EE19-48F2-A61C-C80F0A24B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2" y="2902722"/>
            <a:ext cx="3577600" cy="1657154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882A5BCB-4A38-4470-B9D9-DF1B0124A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364" y="311788"/>
            <a:ext cx="606936" cy="655176"/>
          </a:xfrm>
          <a:prstGeom prst="rect">
            <a:avLst/>
          </a:prstGeom>
        </p:spPr>
      </p:pic>
      <p:pic>
        <p:nvPicPr>
          <p:cNvPr id="9" name="Рисунок 9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4B409133-9B42-4E9B-BB5D-AE0D97992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44" y="5492169"/>
            <a:ext cx="2743200" cy="906407"/>
          </a:xfrm>
          <a:prstGeom prst="rect">
            <a:avLst/>
          </a:prstGeom>
        </p:spPr>
      </p:pic>
      <p:pic>
        <p:nvPicPr>
          <p:cNvPr id="10" name="Рисунок 10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7F1BF237-C5B2-474B-BBBB-1CC95A7DE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679" y="5496530"/>
            <a:ext cx="2743200" cy="84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4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6F8AD-C90B-4401-859A-B0DC7BAB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7911"/>
          </a:xfrm>
        </p:spPr>
        <p:txBody>
          <a:bodyPr>
            <a:noAutofit/>
          </a:bodyPr>
          <a:lstStyle/>
          <a:p>
            <a:r>
              <a:rPr lang="uk-UA" sz="3200">
                <a:latin typeface="Calibri"/>
                <a:cs typeface="Calibri Light"/>
              </a:rPr>
              <a:t>Поля / Fields</a:t>
            </a:r>
            <a:endParaRPr lang="uk-UA" sz="3200">
              <a:latin typeface="Calibri"/>
              <a:cs typeface="Calibri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7797858-B5EC-4904-BEED-1AB261499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059"/>
            <a:ext cx="10515600" cy="51299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Поле - це змінна будь-якого типу, яка оголошена безпосередньо в класі або структурі. Поля є членами типів, які їх містять.</a:t>
            </a:r>
          </a:p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Як правило, поля зберігають дані, які повинні бути доступні кільком методам класу і зберігатися довше, ніж час існування будь-якого окремого методу.</a:t>
            </a:r>
            <a:endParaRPr lang="uk-UA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5910876-08C8-480B-9589-52EB61D44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18" y="2893539"/>
            <a:ext cx="2657475" cy="1457325"/>
          </a:xfrm>
          <a:prstGeom prst="rect">
            <a:avLst/>
          </a:prstGeom>
        </p:spPr>
      </p:pic>
      <p:pic>
        <p:nvPicPr>
          <p:cNvPr id="7" name="Рисунок 7" descr="Зображення, що містить помаранчевий, екран, тримає, рука&#10;&#10;Опис створено автоматично">
            <a:extLst>
              <a:ext uri="{FF2B5EF4-FFF2-40B4-BE49-F238E27FC236}">
                <a16:creationId xmlns:a16="http://schemas.microsoft.com/office/drawing/2014/main" id="{FC293A3C-4C45-4112-85B6-C46A9029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75" y="3582127"/>
            <a:ext cx="2571750" cy="619125"/>
          </a:xfrm>
          <a:prstGeom prst="rect">
            <a:avLst/>
          </a:prstGeom>
        </p:spPr>
      </p:pic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9111F6F8-E3C8-4CF1-B5A7-2E6D5FA3C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085" y="269254"/>
            <a:ext cx="655368" cy="595198"/>
          </a:xfrm>
          <a:prstGeom prst="rect">
            <a:avLst/>
          </a:prstGeo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6212C2B5-39F9-400F-9250-CC924349D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95" y="5102278"/>
            <a:ext cx="1649905" cy="1314697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00C8A0B9-F424-4EA6-BEB7-F51C4BFCD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7540" y="3782984"/>
            <a:ext cx="2060945" cy="276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8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1BDE1-A465-404E-B0DE-6C33FB65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0817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cs typeface="Calibri"/>
              </a:rPr>
              <a:t>Приховування реалізації членів класу (Інкапсуляція)</a:t>
            </a:r>
            <a:endParaRPr lang="uk-UA" sz="3200"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056C17A-D3EB-4C43-A4D0-986410E23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491"/>
            <a:ext cx="10515600" cy="5056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uk-UA" sz="2000">
                <a:ea typeface="+mn-lt"/>
                <a:cs typeface="+mn-lt"/>
              </a:rPr>
              <a:t>Використання модифікаторів доступу</a:t>
            </a:r>
            <a:endParaRPr lang="uk-UA" sz="2000">
              <a:cs typeface="Calibri"/>
            </a:endParaRPr>
          </a:p>
          <a:p>
            <a:pPr>
              <a:buNone/>
            </a:pPr>
            <a:r>
              <a:rPr lang="uk-UA" sz="2000">
                <a:ea typeface="+mn-lt"/>
                <a:cs typeface="+mn-lt"/>
              </a:rPr>
              <a:t>Модифікатори доступу - </a:t>
            </a:r>
            <a:r>
              <a:rPr lang="uk-UA" sz="2000" err="1">
                <a:solidFill>
                  <a:schemeClr val="accent1"/>
                </a:solidFill>
                <a:ea typeface="+mn-lt"/>
                <a:cs typeface="+mn-lt"/>
              </a:rPr>
              <a:t>private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uk-UA" sz="2000">
                <a:ea typeface="+mn-lt"/>
                <a:cs typeface="+mn-lt"/>
              </a:rPr>
              <a:t>і </a:t>
            </a:r>
            <a:r>
              <a:rPr lang="uk-UA" sz="2000" err="1">
                <a:solidFill>
                  <a:schemeClr val="accent1"/>
                </a:solidFill>
                <a:ea typeface="+mn-lt"/>
                <a:cs typeface="+mn-lt"/>
              </a:rPr>
              <a:t>public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uk-UA" sz="2000">
                <a:ea typeface="+mn-lt"/>
                <a:cs typeface="+mn-lt"/>
              </a:rPr>
              <a:t>визначають видимість членів класу.</a:t>
            </a:r>
          </a:p>
          <a:p>
            <a:pPr>
              <a:buNone/>
            </a:pPr>
            <a:endParaRPr lang="uk-UA" sz="200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A1380-4A55-4D46-8FD3-9130CE8AB62D}"/>
              </a:ext>
            </a:extLst>
          </p:cNvPr>
          <p:cNvSpPr txBox="1"/>
          <p:nvPr/>
        </p:nvSpPr>
        <p:spPr>
          <a:xfrm>
            <a:off x="2642005" y="5500122"/>
            <a:ext cx="87140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sz="2000">
                <a:solidFill>
                  <a:srgbClr val="C00000"/>
                </a:solidFill>
                <a:cs typeface="Segoe UI"/>
              </a:rPr>
              <a:t>Ніколи не слід робити поля відкритими, це поганий стиль.</a:t>
            </a:r>
            <a:r>
              <a:rPr lang="en-US" sz="2000">
                <a:solidFill>
                  <a:srgbClr val="C00000"/>
                </a:solidFill>
                <a:cs typeface="Segoe UI"/>
              </a:rPr>
              <a:t>​</a:t>
            </a:r>
          </a:p>
          <a:p>
            <a:r>
              <a:rPr lang="uk-UA" sz="2000">
                <a:solidFill>
                  <a:srgbClr val="C00000"/>
                </a:solidFill>
                <a:cs typeface="Segoe UI"/>
              </a:rPr>
              <a:t>Для звернення до поля, рекомендується використовувати методи доступу.</a:t>
            </a:r>
          </a:p>
        </p:txBody>
      </p:sp>
      <p:pic>
        <p:nvPicPr>
          <p:cNvPr id="6" name="Рисунок 6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1A1EE6B6-E95E-4541-AB06-DEFCD61D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47" y="5518380"/>
            <a:ext cx="767118" cy="677414"/>
          </a:xfrm>
          <a:prstGeom prst="rect">
            <a:avLst/>
          </a:prstGeom>
        </p:spPr>
      </p:pic>
      <p:pic>
        <p:nvPicPr>
          <p:cNvPr id="5" name="Рисунок 6" descr="Зображення, що містить їжа&#10;&#10;Опис створено автоматично">
            <a:extLst>
              <a:ext uri="{FF2B5EF4-FFF2-40B4-BE49-F238E27FC236}">
                <a16:creationId xmlns:a16="http://schemas.microsoft.com/office/drawing/2014/main" id="{792186C7-8A16-4F0D-BBDC-01DC5742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074" y="2740662"/>
            <a:ext cx="2743200" cy="182393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8B50FB29-0E28-4576-A3A2-D82209A90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066" y="311028"/>
            <a:ext cx="836090" cy="7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5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64EE8-73EE-4E90-9FF8-9FB69FF5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802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cs typeface="Calibri Light"/>
              </a:rPr>
              <a:t>Властивості /</a:t>
            </a:r>
            <a:r>
              <a:rPr lang="uk-UA" sz="3200">
                <a:latin typeface="Calibri"/>
                <a:ea typeface="+mj-lt"/>
                <a:cs typeface="+mj-lt"/>
              </a:rPr>
              <a:t> </a:t>
            </a:r>
            <a:r>
              <a:rPr lang="uk-UA" sz="3200" err="1">
                <a:latin typeface="Calibri"/>
                <a:ea typeface="+mj-lt"/>
                <a:cs typeface="+mj-lt"/>
              </a:rPr>
              <a:t>Property</a:t>
            </a:r>
            <a:endParaRPr lang="uk-UA" sz="3200" err="1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D2D3E2F-77EE-4233-AB60-D4D48C46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476"/>
            <a:ext cx="10515600" cy="4965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Властивість це конструкція мови C #, яка замінює собою використання звичайних методів доступу.</a:t>
            </a:r>
            <a:endParaRPr lang="uk-UA" sz="20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B1A7D-834D-44A7-88DD-32C4893D9CFC}"/>
              </a:ext>
            </a:extLst>
          </p:cNvPr>
          <p:cNvSpPr txBox="1"/>
          <p:nvPr/>
        </p:nvSpPr>
        <p:spPr>
          <a:xfrm>
            <a:off x="5072092" y="1984129"/>
            <a:ext cx="453125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Робота</a:t>
            </a:r>
            <a:r>
              <a:rPr lang="en-US" sz="1600"/>
              <a:t> з </a:t>
            </a:r>
            <a:r>
              <a:rPr lang="en-US" sz="1600" err="1"/>
              <a:t>властивістю</a:t>
            </a:r>
            <a:r>
              <a:rPr lang="en-US" sz="1600"/>
              <a:t> </a:t>
            </a:r>
            <a:r>
              <a:rPr lang="en-US" sz="1600" err="1"/>
              <a:t>екземпляра</a:t>
            </a:r>
            <a:r>
              <a:rPr lang="en-US" sz="1600"/>
              <a:t> </a:t>
            </a:r>
            <a:r>
              <a:rPr lang="en-US" sz="1600" err="1"/>
              <a:t>класу</a:t>
            </a:r>
            <a:r>
              <a:rPr lang="en-US" sz="1600"/>
              <a:t> </a:t>
            </a:r>
            <a:r>
              <a:rPr lang="en-US" sz="1600" err="1"/>
              <a:t>нагадує</a:t>
            </a:r>
            <a:r>
              <a:rPr lang="en-US" sz="1600"/>
              <a:t> </a:t>
            </a:r>
            <a:r>
              <a:rPr lang="en-US" sz="1600" err="1"/>
              <a:t>роботу</a:t>
            </a:r>
            <a:r>
              <a:rPr lang="en-US" sz="1600"/>
              <a:t> з </a:t>
            </a:r>
            <a:r>
              <a:rPr lang="en-US" sz="1600" err="1"/>
              <a:t>полями</a:t>
            </a:r>
            <a:r>
              <a:rPr lang="en-US" sz="1600"/>
              <a:t> </a:t>
            </a:r>
            <a:r>
              <a:rPr lang="en-US" sz="1600" err="1"/>
              <a:t>екземпляра</a:t>
            </a:r>
            <a:r>
              <a:rPr lang="en-US" sz="1600"/>
              <a:t>.</a:t>
            </a:r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  <a:p>
            <a:r>
              <a:rPr lang="en-US" sz="1600" err="1"/>
              <a:t>Властивість</a:t>
            </a:r>
            <a:r>
              <a:rPr lang="en-US" sz="1600"/>
              <a:t> </a:t>
            </a:r>
            <a:r>
              <a:rPr lang="en-US" sz="1600" err="1"/>
              <a:t>складається</a:t>
            </a:r>
            <a:r>
              <a:rPr lang="en-US" sz="1600"/>
              <a:t> з </a:t>
            </a:r>
            <a:r>
              <a:rPr lang="en-US" sz="1600" err="1"/>
              <a:t>імені</a:t>
            </a:r>
            <a:r>
              <a:rPr lang="en-US" sz="1600"/>
              <a:t>, </a:t>
            </a:r>
            <a:r>
              <a:rPr lang="en-US" sz="1600" err="1"/>
              <a:t>типу</a:t>
            </a:r>
            <a:r>
              <a:rPr lang="en-US" sz="1600"/>
              <a:t> і </a:t>
            </a:r>
            <a:r>
              <a:rPr lang="en-US" sz="1600" err="1"/>
              <a:t>тіла</a:t>
            </a:r>
            <a:r>
              <a:rPr lang="en-US" sz="1600"/>
              <a:t>. У </a:t>
            </a:r>
            <a:r>
              <a:rPr lang="en-US" sz="1600" err="1"/>
              <a:t>тілі</a:t>
            </a:r>
            <a:r>
              <a:rPr lang="en-US" sz="1600"/>
              <a:t> </a:t>
            </a:r>
            <a:r>
              <a:rPr lang="en-US" sz="1600" err="1"/>
              <a:t>задаються</a:t>
            </a:r>
            <a:r>
              <a:rPr lang="en-US" sz="1600"/>
              <a:t> </a:t>
            </a:r>
            <a:r>
              <a:rPr lang="en-US" sz="1600" err="1"/>
              <a:t>методи</a:t>
            </a:r>
            <a:r>
              <a:rPr lang="en-US" sz="1600"/>
              <a:t> </a:t>
            </a:r>
            <a:r>
              <a:rPr lang="en-US" sz="1600" err="1"/>
              <a:t>доступу</a:t>
            </a:r>
            <a:r>
              <a:rPr lang="en-US" sz="1600"/>
              <a:t>, </a:t>
            </a:r>
            <a:r>
              <a:rPr lang="en-US" sz="1600" err="1"/>
              <a:t>через</a:t>
            </a:r>
            <a:r>
              <a:rPr lang="en-US" sz="1600"/>
              <a:t> </a:t>
            </a:r>
            <a:r>
              <a:rPr lang="en-US" sz="1600" err="1"/>
              <a:t>використання</a:t>
            </a:r>
            <a:r>
              <a:rPr lang="en-US" sz="1600"/>
              <a:t> </a:t>
            </a:r>
            <a:r>
              <a:rPr lang="en-US" sz="1600" err="1"/>
              <a:t>ключових</a:t>
            </a:r>
            <a:r>
              <a:rPr lang="en-US" sz="1600"/>
              <a:t> </a:t>
            </a:r>
            <a:r>
              <a:rPr lang="en-US" sz="1600" err="1"/>
              <a:t>слів</a:t>
            </a:r>
            <a:r>
              <a:rPr lang="en-US" sz="1600"/>
              <a:t> </a:t>
            </a:r>
            <a:r>
              <a:rPr lang="en-US" sz="1600">
                <a:solidFill>
                  <a:schemeClr val="accent1"/>
                </a:solidFill>
              </a:rPr>
              <a:t>set </a:t>
            </a:r>
            <a:r>
              <a:rPr lang="en-US" sz="1600">
                <a:solidFill>
                  <a:srgbClr val="000000"/>
                </a:solidFill>
              </a:rPr>
              <a:t>і</a:t>
            </a:r>
            <a:r>
              <a:rPr lang="en-US" sz="1600"/>
              <a:t> </a:t>
            </a:r>
            <a:r>
              <a:rPr lang="en-US" sz="1600">
                <a:solidFill>
                  <a:schemeClr val="accent1"/>
                </a:solidFill>
              </a:rPr>
              <a:t>get</a:t>
            </a:r>
            <a:r>
              <a:rPr lang="en-US" sz="1600"/>
              <a:t>.</a:t>
            </a:r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  <a:p>
            <a:r>
              <a:rPr lang="en-US" sz="1600" err="1"/>
              <a:t>Метод</a:t>
            </a:r>
            <a:r>
              <a:rPr lang="en-US" sz="1600"/>
              <a:t> set </a:t>
            </a:r>
            <a:r>
              <a:rPr lang="en-US" sz="1600" err="1"/>
              <a:t>автоматично</a:t>
            </a:r>
            <a:r>
              <a:rPr lang="en-US" sz="1600"/>
              <a:t> </a:t>
            </a:r>
            <a:r>
              <a:rPr lang="en-US" sz="1600" err="1"/>
              <a:t>спрацьовує</a:t>
            </a:r>
            <a:r>
              <a:rPr lang="en-US" sz="1600"/>
              <a:t> </a:t>
            </a:r>
            <a:r>
              <a:rPr lang="en-US" sz="1600" err="1"/>
              <a:t>тоді</a:t>
            </a:r>
            <a:r>
              <a:rPr lang="en-US" sz="1600"/>
              <a:t>, </a:t>
            </a:r>
            <a:r>
              <a:rPr lang="en-US" sz="1600" err="1"/>
              <a:t>коли</a:t>
            </a:r>
            <a:r>
              <a:rPr lang="en-US" sz="1600"/>
              <a:t> </a:t>
            </a:r>
            <a:r>
              <a:rPr lang="en-US" sz="1600" err="1"/>
              <a:t>властивості</a:t>
            </a:r>
            <a:r>
              <a:rPr lang="en-US" sz="1600"/>
              <a:t> </a:t>
            </a:r>
            <a:r>
              <a:rPr lang="en-US" sz="1600" err="1"/>
              <a:t>намагаються</a:t>
            </a:r>
            <a:r>
              <a:rPr lang="en-US" sz="1600"/>
              <a:t> </a:t>
            </a:r>
            <a:r>
              <a:rPr lang="en-US" sz="1600" err="1"/>
              <a:t>присвоїти</a:t>
            </a:r>
            <a:r>
              <a:rPr lang="en-US" sz="1600"/>
              <a:t> </a:t>
            </a:r>
            <a:r>
              <a:rPr lang="en-US" sz="1600" err="1"/>
              <a:t>якесь</a:t>
            </a:r>
            <a:r>
              <a:rPr lang="en-US" sz="1600"/>
              <a:t> </a:t>
            </a:r>
            <a:r>
              <a:rPr lang="en-US" sz="1600" err="1"/>
              <a:t>значення</a:t>
            </a:r>
            <a:r>
              <a:rPr lang="en-US" sz="1600"/>
              <a:t>. </a:t>
            </a:r>
            <a:r>
              <a:rPr lang="en-US" sz="1600" err="1"/>
              <a:t>Це</a:t>
            </a:r>
            <a:r>
              <a:rPr lang="en-US" sz="1600"/>
              <a:t> </a:t>
            </a:r>
            <a:r>
              <a:rPr lang="en-US" sz="1600" err="1"/>
              <a:t>значення</a:t>
            </a:r>
            <a:r>
              <a:rPr lang="en-US" sz="1600"/>
              <a:t> </a:t>
            </a:r>
            <a:r>
              <a:rPr lang="en-US" sz="1600" err="1"/>
              <a:t>представлено</a:t>
            </a:r>
            <a:r>
              <a:rPr lang="en-US" sz="1600"/>
              <a:t> </a:t>
            </a:r>
            <a:r>
              <a:rPr lang="en-US" sz="1600" err="1"/>
              <a:t>ключовим</a:t>
            </a:r>
            <a:r>
              <a:rPr lang="en-US" sz="1600"/>
              <a:t> </a:t>
            </a:r>
            <a:r>
              <a:rPr lang="en-US" sz="1600" err="1"/>
              <a:t>словом</a:t>
            </a:r>
            <a:r>
              <a:rPr lang="en-US" sz="1600"/>
              <a:t> </a:t>
            </a:r>
            <a:r>
              <a:rPr lang="en-US" sz="1600">
                <a:solidFill>
                  <a:schemeClr val="accent1"/>
                </a:solidFill>
              </a:rPr>
              <a:t>value</a:t>
            </a:r>
            <a:r>
              <a:rPr lang="en-US" sz="1600"/>
              <a:t>.</a:t>
            </a:r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  <a:p>
            <a:r>
              <a:rPr lang="en-US" sz="1600" err="1"/>
              <a:t>Метод</a:t>
            </a:r>
            <a:r>
              <a:rPr lang="en-US" sz="1600"/>
              <a:t> get </a:t>
            </a:r>
            <a:r>
              <a:rPr lang="en-US" sz="1600" err="1"/>
              <a:t>автоматично</a:t>
            </a:r>
            <a:r>
              <a:rPr lang="en-US" sz="1600"/>
              <a:t> </a:t>
            </a:r>
            <a:r>
              <a:rPr lang="en-US" sz="1600" err="1"/>
              <a:t>спрацьовує</a:t>
            </a:r>
            <a:r>
              <a:rPr lang="en-US" sz="1600"/>
              <a:t> </a:t>
            </a:r>
            <a:r>
              <a:rPr lang="en-US" sz="1600" err="1"/>
              <a:t>тоді</a:t>
            </a:r>
            <a:r>
              <a:rPr lang="en-US" sz="1600"/>
              <a:t>, </a:t>
            </a:r>
          </a:p>
          <a:p>
            <a:r>
              <a:rPr lang="en-US" sz="1600" err="1"/>
              <a:t>коли</a:t>
            </a:r>
            <a:r>
              <a:rPr lang="en-US" sz="1600"/>
              <a:t> </a:t>
            </a:r>
            <a:r>
              <a:rPr lang="en-US" sz="1600" err="1"/>
              <a:t>ми</a:t>
            </a:r>
            <a:r>
              <a:rPr lang="en-US" sz="1600"/>
              <a:t> </a:t>
            </a:r>
            <a:r>
              <a:rPr lang="en-US" sz="1600" err="1"/>
              <a:t>намагаємося</a:t>
            </a:r>
            <a:r>
              <a:rPr lang="en-US" sz="1600"/>
              <a:t> </a:t>
            </a:r>
            <a:r>
              <a:rPr lang="en-US" sz="1600" err="1"/>
              <a:t>отримати</a:t>
            </a:r>
            <a:r>
              <a:rPr lang="en-US" sz="1600"/>
              <a:t> </a:t>
            </a:r>
            <a:r>
              <a:rPr lang="en-US" sz="1600" err="1"/>
              <a:t>значення</a:t>
            </a:r>
            <a:r>
              <a:rPr lang="en-US" sz="1600"/>
              <a:t>.</a:t>
            </a:r>
            <a:endParaRPr lang="en-US" sz="1600">
              <a:cs typeface="Calibri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6A37DE3-CD7A-41F4-A61D-1C56061F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43" y="2016782"/>
            <a:ext cx="3117011" cy="3842102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7A493C49-400E-427A-906B-EF613CA8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013" y="430896"/>
            <a:ext cx="641072" cy="581167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5650E8BA-10DA-4508-AF55-5E3FF3A4E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0958" y="4626936"/>
            <a:ext cx="2087526" cy="20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8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BCEC5-8100-4557-BD2F-C4571A787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683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cs typeface="Calibri"/>
              </a:rPr>
              <a:t>Властивості / </a:t>
            </a:r>
            <a:r>
              <a:rPr lang="uk-UA" sz="3200" err="1">
                <a:latin typeface="Calibri"/>
                <a:cs typeface="Calibri"/>
              </a:rPr>
              <a:t>Property</a:t>
            </a:r>
            <a:endParaRPr lang="uk-UA" sz="3200" err="1"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F44ED88-BF76-40B8-AB79-926BEFD28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237"/>
            <a:ext cx="10515600" cy="5033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Аналіз коду реалізації властивостей з використанням програми .NET </a:t>
            </a:r>
            <a:r>
              <a:rPr lang="uk-UA" sz="2000" err="1">
                <a:ea typeface="+mn-lt"/>
                <a:cs typeface="+mn-lt"/>
              </a:rPr>
              <a:t>Reflector</a:t>
            </a:r>
            <a:r>
              <a:rPr lang="uk-UA" sz="2000">
                <a:ea typeface="+mn-lt"/>
                <a:cs typeface="+mn-lt"/>
              </a:rPr>
              <a:t>.</a:t>
            </a:r>
            <a:endParaRPr lang="uk-UA" sz="2000">
              <a:cs typeface="Calibri"/>
            </a:endParaRPr>
          </a:p>
        </p:txBody>
      </p:sp>
      <p:pic>
        <p:nvPicPr>
          <p:cNvPr id="5" name="Рисунок 5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796A7064-DA2D-40B9-881D-ACEF9B4B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65" y="1960803"/>
            <a:ext cx="8657229" cy="3621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980E5-2084-4AA3-B773-271701A9F1D9}"/>
              </a:ext>
            </a:extLst>
          </p:cNvPr>
          <p:cNvSpPr txBox="1"/>
          <p:nvPr/>
        </p:nvSpPr>
        <p:spPr>
          <a:xfrm>
            <a:off x="1840517" y="55730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Метод</a:t>
            </a:r>
            <a:r>
              <a:rPr lang="en-US"/>
              <a:t> </a:t>
            </a:r>
            <a:r>
              <a:rPr lang="en-US" err="1"/>
              <a:t>доступа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set </a:t>
            </a:r>
            <a:endParaRPr lang="en-US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9A3653-9A1B-43DC-9375-9A8AF9537D13}"/>
              </a:ext>
            </a:extLst>
          </p:cNvPr>
          <p:cNvSpPr txBox="1"/>
          <p:nvPr/>
        </p:nvSpPr>
        <p:spPr>
          <a:xfrm>
            <a:off x="6605860" y="55730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Метод</a:t>
            </a:r>
            <a:r>
              <a:rPr lang="en-US"/>
              <a:t> </a:t>
            </a:r>
            <a:r>
              <a:rPr lang="en-US" err="1"/>
              <a:t>доступа</a:t>
            </a:r>
            <a:r>
              <a:rPr lang="en-US"/>
              <a:t> </a:t>
            </a:r>
            <a:r>
              <a:rPr lang="en-US">
                <a:solidFill>
                  <a:schemeClr val="accent1"/>
                </a:solidFill>
              </a:rPr>
              <a:t>get</a:t>
            </a:r>
            <a:r>
              <a:rPr lang="uk-UA">
                <a:solidFill>
                  <a:schemeClr val="accent1"/>
                </a:solidFill>
                <a:cs typeface="Calibri"/>
              </a:rPr>
              <a:t>​</a:t>
            </a:r>
            <a:endParaRPr lang="uk-UA">
              <a:solidFill>
                <a:schemeClr val="accent1"/>
              </a:solidFill>
            </a:endParaRPr>
          </a:p>
        </p:txBody>
      </p:sp>
      <p:pic>
        <p:nvPicPr>
          <p:cNvPr id="9" name="Рисунок 6">
            <a:extLst>
              <a:ext uri="{FF2B5EF4-FFF2-40B4-BE49-F238E27FC236}">
                <a16:creationId xmlns:a16="http://schemas.microsoft.com/office/drawing/2014/main" id="{9841F70F-ADA4-46EC-835F-0F1B7F66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013" y="430896"/>
            <a:ext cx="641072" cy="5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5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7A5C8-5F78-4743-9E7E-5E8278B9B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4"/>
          </a:xfrm>
        </p:spPr>
        <p:txBody>
          <a:bodyPr/>
          <a:lstStyle/>
          <a:p>
            <a:r>
              <a:rPr lang="uk-UA" sz="3200">
                <a:latin typeface="Calibri"/>
                <a:cs typeface="Calibri"/>
              </a:rPr>
              <a:t>Властивості / </a:t>
            </a:r>
            <a:r>
              <a:rPr lang="uk-UA" sz="3200" err="1">
                <a:latin typeface="Calibri"/>
                <a:cs typeface="Calibri"/>
              </a:rPr>
              <a:t>Property</a:t>
            </a:r>
            <a:endParaRPr lang="uk-UA" sz="3200" err="1"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D503782-0C27-4800-9195-0C2345949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237"/>
            <a:ext cx="10515600" cy="5033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uk-UA" sz="2000">
                <a:ea typeface="+mn-lt"/>
                <a:cs typeface="+mn-lt"/>
              </a:rPr>
              <a:t>Метод доступу </a:t>
            </a:r>
            <a:r>
              <a:rPr lang="uk-UA" sz="2000" err="1">
                <a:solidFill>
                  <a:schemeClr val="accent1"/>
                </a:solidFill>
                <a:ea typeface="+mn-lt"/>
                <a:cs typeface="+mn-lt"/>
              </a:rPr>
              <a:t>get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uk-UA" sz="2000">
                <a:ea typeface="+mn-lt"/>
                <a:cs typeface="+mn-lt"/>
              </a:rPr>
              <a:t>- використовується для отримання значення з змінної.</a:t>
            </a:r>
            <a:endParaRPr lang="uk-UA" sz="2000">
              <a:cs typeface="Calibri"/>
            </a:endParaRPr>
          </a:p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Метод доступу </a:t>
            </a:r>
            <a:r>
              <a:rPr lang="uk-UA" sz="2000" err="1">
                <a:solidFill>
                  <a:schemeClr val="accent1"/>
                </a:solidFill>
                <a:ea typeface="+mn-lt"/>
                <a:cs typeface="+mn-lt"/>
              </a:rPr>
              <a:t>set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uk-UA" sz="2000">
                <a:ea typeface="+mn-lt"/>
                <a:cs typeface="+mn-lt"/>
              </a:rPr>
              <a:t>- використовується для запису значення у змінну.</a:t>
            </a:r>
            <a:endParaRPr lang="uk-UA" sz="2000">
              <a:cs typeface="Calibri"/>
            </a:endParaRPr>
          </a:p>
        </p:txBody>
      </p:sp>
      <p:pic>
        <p:nvPicPr>
          <p:cNvPr id="4" name="Рисунок 4" descr="Зображення, що містить пташка&#10;&#10;Опис створено автоматично">
            <a:extLst>
              <a:ext uri="{FF2B5EF4-FFF2-40B4-BE49-F238E27FC236}">
                <a16:creationId xmlns:a16="http://schemas.microsoft.com/office/drawing/2014/main" id="{141697CE-95C2-4452-828E-8FE4F2FA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38" y="2377621"/>
            <a:ext cx="2743200" cy="2429933"/>
          </a:xfrm>
          <a:prstGeom prst="rect">
            <a:avLst/>
          </a:prstGeom>
        </p:spPr>
      </p:pic>
      <p:pic>
        <p:nvPicPr>
          <p:cNvPr id="5" name="Рисунок 5" descr="Зображення, що містить пташка&#10;&#10;Опис створено автоматично">
            <a:extLst>
              <a:ext uri="{FF2B5EF4-FFF2-40B4-BE49-F238E27FC236}">
                <a16:creationId xmlns:a16="http://schemas.microsoft.com/office/drawing/2014/main" id="{5478FA83-3CD5-49F1-BF58-E58B9BE7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15" y="2374223"/>
            <a:ext cx="2879677" cy="2413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25AD0-8A06-4CC3-B593-0E78D516B044}"/>
              </a:ext>
            </a:extLst>
          </p:cNvPr>
          <p:cNvSpPr txBox="1"/>
          <p:nvPr/>
        </p:nvSpPr>
        <p:spPr>
          <a:xfrm>
            <a:off x="1510299" y="4956227"/>
            <a:ext cx="31640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Властивість</a:t>
            </a:r>
            <a:r>
              <a:rPr lang="en-US" sz="1600"/>
              <a:t> </a:t>
            </a:r>
            <a:r>
              <a:rPr lang="en-US" sz="1600" err="1"/>
              <a:t>тільки</a:t>
            </a:r>
            <a:r>
              <a:rPr lang="en-US" sz="1600"/>
              <a:t> </a:t>
            </a:r>
            <a:r>
              <a:rPr lang="en-US" sz="1600" err="1"/>
              <a:t>для</a:t>
            </a:r>
            <a:r>
              <a:rPr lang="en-US" sz="1600"/>
              <a:t> </a:t>
            </a:r>
            <a:r>
              <a:rPr lang="en-US" sz="1600" err="1"/>
              <a:t>читання</a:t>
            </a:r>
            <a:endParaRPr lang="en-US" sz="1600" err="1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B6935-E065-4311-9057-ADA994F28AB2}"/>
              </a:ext>
            </a:extLst>
          </p:cNvPr>
          <p:cNvSpPr txBox="1"/>
          <p:nvPr/>
        </p:nvSpPr>
        <p:spPr>
          <a:xfrm>
            <a:off x="6196030" y="497897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Властивість</a:t>
            </a:r>
            <a:r>
              <a:rPr lang="en-US" sz="1600"/>
              <a:t> </a:t>
            </a:r>
            <a:r>
              <a:rPr lang="en-US" sz="1600" err="1"/>
              <a:t>тільки</a:t>
            </a:r>
            <a:r>
              <a:rPr lang="en-US" sz="1600"/>
              <a:t> </a:t>
            </a:r>
            <a:r>
              <a:rPr lang="en-US" sz="1600" err="1"/>
              <a:t>для</a:t>
            </a:r>
            <a:r>
              <a:rPr lang="en-US" sz="1600"/>
              <a:t> </a:t>
            </a:r>
            <a:r>
              <a:rPr lang="en-US" sz="1600" err="1"/>
              <a:t>запису</a:t>
            </a:r>
            <a:endParaRPr lang="en-US" sz="1600" err="1">
              <a:cs typeface="Calibri"/>
            </a:endParaRPr>
          </a:p>
        </p:txBody>
      </p:sp>
      <p:pic>
        <p:nvPicPr>
          <p:cNvPr id="8" name="Рисунок 9" descr="Зображення, що містить текст, біла дошка&#10;&#10;Опис створено автоматично">
            <a:extLst>
              <a:ext uri="{FF2B5EF4-FFF2-40B4-BE49-F238E27FC236}">
                <a16:creationId xmlns:a16="http://schemas.microsoft.com/office/drawing/2014/main" id="{732C071A-7938-4353-AA6B-DE1E1FBF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4" y="5213852"/>
            <a:ext cx="2362200" cy="1259250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B5D6FAC7-EC32-41C8-A552-B30F97410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5866" y="5459817"/>
            <a:ext cx="1077434" cy="1059713"/>
          </a:xfrm>
          <a:prstGeom prst="rect">
            <a:avLst/>
          </a:prstGeom>
        </p:spPr>
      </p:pic>
      <p:pic>
        <p:nvPicPr>
          <p:cNvPr id="14" name="Рисунок 6">
            <a:extLst>
              <a:ext uri="{FF2B5EF4-FFF2-40B4-BE49-F238E27FC236}">
                <a16:creationId xmlns:a16="http://schemas.microsoft.com/office/drawing/2014/main" id="{D7A3996D-C3DC-4BC6-BB0A-244EBF12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3013" y="430896"/>
            <a:ext cx="641072" cy="5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808B5-758D-4A5F-88BE-4AEDB62E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92" y="384316"/>
            <a:ext cx="10515600" cy="510037"/>
          </a:xfrm>
        </p:spPr>
        <p:txBody>
          <a:bodyPr/>
          <a:lstStyle/>
          <a:p>
            <a:r>
              <a:rPr lang="uk-UA" sz="2600">
                <a:latin typeface="Calibri"/>
                <a:ea typeface="+mj-lt"/>
                <a:cs typeface="Calibri"/>
              </a:rPr>
              <a:t>Автоматично реалізовані властивості</a:t>
            </a:r>
            <a:r>
              <a:rPr lang="uk-UA" sz="2600">
                <a:latin typeface="Calibri"/>
                <a:ea typeface="+mj-lt"/>
                <a:cs typeface="+mj-lt"/>
              </a:rPr>
              <a:t> / </a:t>
            </a:r>
            <a:r>
              <a:rPr lang="uk-UA" sz="2600" err="1">
                <a:latin typeface="Calibri"/>
                <a:ea typeface="+mj-lt"/>
                <a:cs typeface="+mj-lt"/>
              </a:rPr>
              <a:t>Auto-Implemented</a:t>
            </a:r>
            <a:r>
              <a:rPr lang="uk-UA" sz="2600">
                <a:latin typeface="Calibri"/>
                <a:ea typeface="+mj-lt"/>
                <a:cs typeface="+mj-lt"/>
              </a:rPr>
              <a:t> Properties</a:t>
            </a:r>
            <a:endParaRPr lang="uk-UA" sz="26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9285F7E-2A29-41C7-9CEE-D1BB39EB2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9344"/>
            <a:ext cx="10515600" cy="45105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uk-UA" sz="2000">
                <a:ea typeface="+mn-lt"/>
                <a:cs typeface="+mn-lt"/>
              </a:rPr>
              <a:t>Автоматично реалізовані властивості це більш зручна форма властивостей, їх є сенс</a:t>
            </a:r>
            <a:endParaRPr lang="uk-UA" sz="2000">
              <a:cs typeface="Calibri"/>
            </a:endParaRPr>
          </a:p>
          <a:p>
            <a:pPr>
              <a:buNone/>
            </a:pPr>
            <a:r>
              <a:rPr lang="uk-UA" sz="2000">
                <a:ea typeface="+mn-lt"/>
                <a:cs typeface="+mn-lt"/>
              </a:rPr>
              <a:t>використовувати, коли в методах доступу </a:t>
            </a:r>
            <a:r>
              <a:rPr lang="uk-UA" sz="2000" err="1">
                <a:solidFill>
                  <a:schemeClr val="accent1"/>
                </a:solidFill>
                <a:ea typeface="+mn-lt"/>
                <a:cs typeface="+mn-lt"/>
              </a:rPr>
              <a:t>get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uk-UA" sz="2000">
                <a:ea typeface="+mn-lt"/>
                <a:cs typeface="+mn-lt"/>
              </a:rPr>
              <a:t>і </a:t>
            </a:r>
            <a:r>
              <a:rPr lang="uk-UA" sz="2000" err="1">
                <a:solidFill>
                  <a:schemeClr val="accent1"/>
                </a:solidFill>
                <a:ea typeface="+mn-lt"/>
                <a:cs typeface="+mn-lt"/>
              </a:rPr>
              <a:t>set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uk-UA" sz="2000">
                <a:ea typeface="+mn-lt"/>
                <a:cs typeface="+mn-lt"/>
              </a:rPr>
              <a:t>не потрібна додаткова логіка.</a:t>
            </a:r>
            <a:endParaRPr lang="uk-UA" sz="2000">
              <a:cs typeface="Calibri"/>
            </a:endParaRPr>
          </a:p>
          <a:p>
            <a:pPr>
              <a:buNone/>
            </a:pPr>
            <a:endParaRPr lang="uk-UA" sz="2000">
              <a:ea typeface="+mn-lt"/>
              <a:cs typeface="+mn-lt"/>
            </a:endParaRPr>
          </a:p>
          <a:p>
            <a:pPr>
              <a:buNone/>
            </a:pPr>
            <a:r>
              <a:rPr lang="uk-UA" sz="2000">
                <a:ea typeface="+mn-lt"/>
                <a:cs typeface="+mn-lt"/>
              </a:rPr>
              <a:t>При створенні автоматично реалізованих властивостей, компілятор створить закрите,</a:t>
            </a:r>
            <a:endParaRPr lang="uk-UA" sz="2000">
              <a:cs typeface="Calibri"/>
            </a:endParaRPr>
          </a:p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анонімне резервне поле, яке буде доступне за допомогою методів </a:t>
            </a:r>
            <a:r>
              <a:rPr lang="uk-UA" sz="2000" err="1">
                <a:solidFill>
                  <a:schemeClr val="accent1"/>
                </a:solidFill>
                <a:ea typeface="+mn-lt"/>
                <a:cs typeface="+mn-lt"/>
              </a:rPr>
              <a:t>get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uk-UA" sz="2000">
                <a:ea typeface="+mn-lt"/>
                <a:cs typeface="+mn-lt"/>
              </a:rPr>
              <a:t>і 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set</a:t>
            </a:r>
            <a:r>
              <a:rPr lang="uk-UA" sz="2000">
                <a:ea typeface="+mn-lt"/>
                <a:cs typeface="+mn-lt"/>
              </a:rPr>
              <a:t>.</a:t>
            </a:r>
            <a:endParaRPr lang="uk-UA" sz="2000">
              <a:cs typeface="Calibri"/>
            </a:endParaRPr>
          </a:p>
        </p:txBody>
      </p:sp>
      <p:pic>
        <p:nvPicPr>
          <p:cNvPr id="4" name="Рисунок 4" descr="Зображення, що містить тримає, кімната, гравець, чоловік&#10;&#10;Опис створено автоматично">
            <a:extLst>
              <a:ext uri="{FF2B5EF4-FFF2-40B4-BE49-F238E27FC236}">
                <a16:creationId xmlns:a16="http://schemas.microsoft.com/office/drawing/2014/main" id="{58C90510-80F2-4A11-BB22-A90576B3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61" y="3746126"/>
            <a:ext cx="5336275" cy="1622123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5F8899E8-5BBC-441D-A974-55872269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028" y="4556136"/>
            <a:ext cx="2610294" cy="1972170"/>
          </a:xfrm>
          <a:prstGeom prst="rect">
            <a:avLst/>
          </a:prstGeom>
        </p:spPr>
      </p:pic>
      <p:pic>
        <p:nvPicPr>
          <p:cNvPr id="10" name="Рисунок 6">
            <a:extLst>
              <a:ext uri="{FF2B5EF4-FFF2-40B4-BE49-F238E27FC236}">
                <a16:creationId xmlns:a16="http://schemas.microsoft.com/office/drawing/2014/main" id="{44DE49C3-6C4D-4B11-8B0F-7BE62D44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013" y="430896"/>
            <a:ext cx="641072" cy="5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14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ECABCEA4-FCF7-4EFA-9A91-AF87DB5B8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673" y="1120492"/>
            <a:ext cx="8793251" cy="5374919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925DB0B-71BD-4941-B0C9-85FA990E8C96}"/>
              </a:ext>
            </a:extLst>
          </p:cNvPr>
          <p:cNvSpPr txBox="1">
            <a:spLocks/>
          </p:cNvSpPr>
          <p:nvPr/>
        </p:nvSpPr>
        <p:spPr>
          <a:xfrm>
            <a:off x="777192" y="375023"/>
            <a:ext cx="10515600" cy="510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600">
                <a:latin typeface="Calibri"/>
                <a:ea typeface="+mj-lt"/>
                <a:cs typeface="Calibri"/>
              </a:rPr>
              <a:t>Автоматично реалізовані властивості</a:t>
            </a:r>
            <a:r>
              <a:rPr lang="uk-UA" sz="2600">
                <a:latin typeface="Calibri"/>
                <a:ea typeface="+mj-lt"/>
                <a:cs typeface="+mj-lt"/>
              </a:rPr>
              <a:t> / </a:t>
            </a:r>
            <a:r>
              <a:rPr lang="uk-UA" sz="2600" err="1">
                <a:latin typeface="Calibri"/>
                <a:ea typeface="+mj-lt"/>
                <a:cs typeface="+mj-lt"/>
              </a:rPr>
              <a:t>Auto-Implemented</a:t>
            </a:r>
            <a:r>
              <a:rPr lang="uk-UA" sz="2600">
                <a:latin typeface="Calibri"/>
                <a:ea typeface="+mj-lt"/>
                <a:cs typeface="+mj-lt"/>
              </a:rPr>
              <a:t> Properties</a:t>
            </a:r>
            <a:endParaRPr lang="uk-UA" sz="2600">
              <a:latin typeface="Calibri"/>
              <a:cs typeface="Calibri Light"/>
            </a:endParaRPr>
          </a:p>
        </p:txBody>
      </p:sp>
      <p:pic>
        <p:nvPicPr>
          <p:cNvPr id="2" name="Рисунок 4">
            <a:extLst>
              <a:ext uri="{FF2B5EF4-FFF2-40B4-BE49-F238E27FC236}">
                <a16:creationId xmlns:a16="http://schemas.microsoft.com/office/drawing/2014/main" id="{2A1D6D19-6AC7-426B-A4F5-357EC574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570" y="4666918"/>
            <a:ext cx="1590675" cy="1724025"/>
          </a:xfrm>
          <a:prstGeom prst="rect">
            <a:avLst/>
          </a:prstGeom>
        </p:spPr>
      </p:pic>
      <p:pic>
        <p:nvPicPr>
          <p:cNvPr id="9" name="Рисунок 6">
            <a:extLst>
              <a:ext uri="{FF2B5EF4-FFF2-40B4-BE49-F238E27FC236}">
                <a16:creationId xmlns:a16="http://schemas.microsoft.com/office/drawing/2014/main" id="{36B5DE84-32E7-4CC5-8878-EE3D4F6B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013" y="430896"/>
            <a:ext cx="641072" cy="5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6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5D138-94D2-4EFD-9283-03A6280A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683"/>
          </a:xfrm>
        </p:spPr>
        <p:txBody>
          <a:bodyPr/>
          <a:lstStyle/>
          <a:p>
            <a:r>
              <a:rPr lang="uk-UA" sz="3200">
                <a:latin typeface="Calibri"/>
                <a:ea typeface="+mj-lt"/>
                <a:cs typeface="+mj-lt"/>
              </a:rPr>
              <a:t>Конструктор / </a:t>
            </a:r>
            <a:r>
              <a:rPr lang="uk-UA" sz="3200" err="1">
                <a:latin typeface="Calibri"/>
                <a:ea typeface="+mj-lt"/>
                <a:cs typeface="+mj-lt"/>
              </a:rPr>
              <a:t>Constructor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B037899-B5C5-4F0B-B267-7D8E90D4E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999"/>
            <a:ext cx="10515600" cy="51019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uk-UA" sz="2000">
                <a:ea typeface="+mn-lt"/>
                <a:cs typeface="+mn-lt"/>
              </a:rPr>
              <a:t>Конструктор класу - спеціальний метод, який викликається під час</a:t>
            </a:r>
            <a:endParaRPr lang="uk-UA" sz="2000">
              <a:cs typeface="Calibri"/>
            </a:endParaRPr>
          </a:p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побудови класу.</a:t>
            </a:r>
            <a:endParaRPr lang="uk-UA" sz="20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25567-EB12-4F3B-8CB0-28A22E4D22B0}"/>
              </a:ext>
            </a:extLst>
          </p:cNvPr>
          <p:cNvSpPr txBox="1"/>
          <p:nvPr/>
        </p:nvSpPr>
        <p:spPr>
          <a:xfrm>
            <a:off x="3928280" y="2017594"/>
            <a:ext cx="42103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Конструктори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бувають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двох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видів</a:t>
            </a:r>
            <a:r>
              <a:rPr lang="en-US">
                <a:ea typeface="+mn-lt"/>
                <a:cs typeface="+mn-lt"/>
              </a:rPr>
              <a:t>:</a:t>
            </a:r>
            <a:endParaRPr lang="uk-UA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58DD-3F87-4C3B-BB63-1D07EC07353B}"/>
              </a:ext>
            </a:extLst>
          </p:cNvPr>
          <p:cNvSpPr txBox="1"/>
          <p:nvPr/>
        </p:nvSpPr>
        <p:spPr>
          <a:xfrm>
            <a:off x="766549" y="3041175"/>
            <a:ext cx="37554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Конструктори</a:t>
            </a:r>
            <a:r>
              <a:rPr lang="en-US"/>
              <a:t> </a:t>
            </a:r>
            <a:r>
              <a:rPr lang="en-US" err="1"/>
              <a:t>за</a:t>
            </a:r>
            <a:r>
              <a:rPr lang="en-US"/>
              <a:t> </a:t>
            </a:r>
            <a:r>
              <a:rPr lang="en-US" err="1"/>
              <a:t>замовчуванням</a:t>
            </a:r>
            <a:r>
              <a:rPr lang="en-US"/>
              <a:t> 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8F303-FE4E-42E1-B99E-9C6DA596DFBE}"/>
              </a:ext>
            </a:extLst>
          </p:cNvPr>
          <p:cNvSpPr txBox="1"/>
          <p:nvPr/>
        </p:nvSpPr>
        <p:spPr>
          <a:xfrm>
            <a:off x="7249237" y="3041176"/>
            <a:ext cx="4960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Користувацькі</a:t>
            </a:r>
            <a:r>
              <a:rPr lang="en-US"/>
              <a:t> </a:t>
            </a:r>
            <a:r>
              <a:rPr lang="en-US" err="1"/>
              <a:t>конструктори</a:t>
            </a:r>
            <a:endParaRPr lang="uk-UA" err="1">
              <a:cs typeface="Calibri"/>
            </a:endParaRPr>
          </a:p>
        </p:txBody>
      </p:sp>
      <p:pic>
        <p:nvPicPr>
          <p:cNvPr id="7" name="Рисунок 7" descr="Зображення, що містить ніж, стіл&#10;&#10;Опис створено автоматично">
            <a:extLst>
              <a:ext uri="{FF2B5EF4-FFF2-40B4-BE49-F238E27FC236}">
                <a16:creationId xmlns:a16="http://schemas.microsoft.com/office/drawing/2014/main" id="{5BF37CFB-36ED-4B67-B282-6B1203667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3734699"/>
            <a:ext cx="2743200" cy="776125"/>
          </a:xfrm>
          <a:prstGeom prst="rect">
            <a:avLst/>
          </a:prstGeom>
        </p:spPr>
      </p:pic>
      <p:pic>
        <p:nvPicPr>
          <p:cNvPr id="8" name="Рисунок 8" descr="Зображення, що містить ніж&#10;&#10;Опис створено автоматично">
            <a:extLst>
              <a:ext uri="{FF2B5EF4-FFF2-40B4-BE49-F238E27FC236}">
                <a16:creationId xmlns:a16="http://schemas.microsoft.com/office/drawing/2014/main" id="{A7BB404A-4901-4245-92A6-E335535F6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36" y="3735790"/>
            <a:ext cx="2743200" cy="751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EBFD17-4B5A-45B0-B8CB-3539423C1953}"/>
              </a:ext>
            </a:extLst>
          </p:cNvPr>
          <p:cNvSpPr txBox="1"/>
          <p:nvPr/>
        </p:nvSpPr>
        <p:spPr>
          <a:xfrm>
            <a:off x="1593699" y="5618922"/>
            <a:ext cx="97579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chemeClr val="accent1"/>
                </a:solidFill>
              </a:rPr>
              <a:t>Якщо</a:t>
            </a:r>
            <a:r>
              <a:rPr lang="en-US" sz="1400">
                <a:solidFill>
                  <a:schemeClr val="accent1"/>
                </a:solidFill>
              </a:rPr>
              <a:t> в </a:t>
            </a:r>
            <a:r>
              <a:rPr lang="en-US" sz="1400" err="1">
                <a:solidFill>
                  <a:schemeClr val="accent1"/>
                </a:solidFill>
              </a:rPr>
              <a:t>тілі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класу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не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визначений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явно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жоден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конструктор</a:t>
            </a:r>
            <a:r>
              <a:rPr lang="en-US" sz="1400">
                <a:solidFill>
                  <a:schemeClr val="accent1"/>
                </a:solidFill>
              </a:rPr>
              <a:t>, </a:t>
            </a:r>
            <a:r>
              <a:rPr lang="en-US" sz="1400" err="1">
                <a:solidFill>
                  <a:schemeClr val="accent1"/>
                </a:solidFill>
              </a:rPr>
              <a:t>то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завжди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використовується</a:t>
            </a:r>
            <a:r>
              <a:rPr lang="en-US" sz="1400">
                <a:solidFill>
                  <a:schemeClr val="accent1"/>
                </a:solidFill>
              </a:rPr>
              <a:t> «</a:t>
            </a:r>
            <a:r>
              <a:rPr lang="en-US" sz="1400" err="1">
                <a:solidFill>
                  <a:schemeClr val="accent1"/>
                </a:solidFill>
              </a:rPr>
              <a:t>Невидимий</a:t>
            </a:r>
            <a:r>
              <a:rPr lang="en-US" sz="1400">
                <a:solidFill>
                  <a:schemeClr val="accent1"/>
                </a:solidFill>
              </a:rPr>
              <a:t>» </a:t>
            </a:r>
            <a:r>
              <a:rPr lang="en-US" sz="1400" err="1">
                <a:solidFill>
                  <a:schemeClr val="accent1"/>
                </a:solidFill>
              </a:rPr>
              <a:t>конструктор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за</a:t>
            </a:r>
            <a:r>
              <a:rPr lang="en-US" sz="1400">
                <a:solidFill>
                  <a:schemeClr val="accent1"/>
                </a:solidFill>
              </a:rPr>
              <a:t> замовчуванням. Ім'я </a:t>
            </a:r>
            <a:r>
              <a:rPr lang="en-US" sz="1400" err="1">
                <a:solidFill>
                  <a:schemeClr val="accent1"/>
                </a:solidFill>
              </a:rPr>
              <a:t>конструктора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завжди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збігається</a:t>
            </a:r>
            <a:r>
              <a:rPr lang="en-US" sz="1400">
                <a:solidFill>
                  <a:schemeClr val="accent1"/>
                </a:solidFill>
              </a:rPr>
              <a:t> з іменем </a:t>
            </a:r>
            <a:r>
              <a:rPr lang="en-US" sz="1400" err="1">
                <a:solidFill>
                  <a:schemeClr val="accent1"/>
                </a:solidFill>
              </a:rPr>
              <a:t>класу</a:t>
            </a:r>
            <a:r>
              <a:rPr lang="en-US" sz="1400">
                <a:solidFill>
                  <a:schemeClr val="accent1"/>
                </a:solidFill>
              </a:rPr>
              <a:t>. </a:t>
            </a:r>
            <a:r>
              <a:rPr lang="en-US" sz="1400" err="1">
                <a:solidFill>
                  <a:schemeClr val="accent1"/>
                </a:solidFill>
              </a:rPr>
              <a:t>Конструктори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не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мають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 err="1">
                <a:solidFill>
                  <a:schemeClr val="accent1"/>
                </a:solidFill>
              </a:rPr>
              <a:t>повертати</a:t>
            </a:r>
            <a:r>
              <a:rPr lang="en-US" sz="1400">
                <a:solidFill>
                  <a:schemeClr val="accent1"/>
                </a:solidFill>
              </a:rPr>
              <a:t> </a:t>
            </a:r>
            <a:r>
              <a:rPr lang="en-US" sz="1400" err="1">
                <a:solidFill>
                  <a:schemeClr val="accent1"/>
                </a:solidFill>
              </a:rPr>
              <a:t>значень</a:t>
            </a:r>
            <a:r>
              <a:rPr lang="en-US" sz="1400">
                <a:solidFill>
                  <a:schemeClr val="accent1"/>
                </a:solidFill>
              </a:rPr>
              <a:t>.</a:t>
            </a:r>
            <a:endParaRPr lang="en-US" sz="140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10" name="Рисунок 10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FE4EB6B4-5841-4A80-AF35-92ABB5E11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58" y="5597412"/>
            <a:ext cx="604428" cy="579580"/>
          </a:xfrm>
          <a:prstGeom prst="rect">
            <a:avLst/>
          </a:prstGeom>
        </p:spPr>
      </p:pic>
      <p:cxnSp>
        <p:nvCxnSpPr>
          <p:cNvPr id="11" name="Пряма зі стрілкою 10">
            <a:extLst>
              <a:ext uri="{FF2B5EF4-FFF2-40B4-BE49-F238E27FC236}">
                <a16:creationId xmlns:a16="http://schemas.microsoft.com/office/drawing/2014/main" id="{88652187-87F6-4974-8CFF-A874BB84916F}"/>
              </a:ext>
            </a:extLst>
          </p:cNvPr>
          <p:cNvCxnSpPr/>
          <p:nvPr/>
        </p:nvCxnSpPr>
        <p:spPr>
          <a:xfrm>
            <a:off x="5627428" y="2414516"/>
            <a:ext cx="2995682" cy="618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 зі стрілкою 11">
            <a:extLst>
              <a:ext uri="{FF2B5EF4-FFF2-40B4-BE49-F238E27FC236}">
                <a16:creationId xmlns:a16="http://schemas.microsoft.com/office/drawing/2014/main" id="{018554D1-252F-44F4-89D0-BF18FCEA2B86}"/>
              </a:ext>
            </a:extLst>
          </p:cNvPr>
          <p:cNvCxnSpPr/>
          <p:nvPr/>
        </p:nvCxnSpPr>
        <p:spPr>
          <a:xfrm flipH="1">
            <a:off x="2476643" y="2409540"/>
            <a:ext cx="3134435" cy="630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4">
            <a:extLst>
              <a:ext uri="{FF2B5EF4-FFF2-40B4-BE49-F238E27FC236}">
                <a16:creationId xmlns:a16="http://schemas.microsoft.com/office/drawing/2014/main" id="{D20BE68B-1F36-4D72-8CF5-3BD16CC33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6998" y="367350"/>
            <a:ext cx="687503" cy="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45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9DD8B-9D88-4962-8032-74A24F37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310"/>
          </a:xfrm>
        </p:spPr>
        <p:txBody>
          <a:bodyPr/>
          <a:lstStyle/>
          <a:p>
            <a:r>
              <a:rPr lang="uk-UA" sz="3200">
                <a:latin typeface="Calibri"/>
                <a:cs typeface="Calibri"/>
              </a:rPr>
              <a:t>Конструктор / </a:t>
            </a:r>
            <a:r>
              <a:rPr lang="uk-UA" sz="3200" err="1">
                <a:latin typeface="Calibri"/>
                <a:cs typeface="Calibri"/>
              </a:rPr>
              <a:t>Constructor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057A4C7-3FE1-47B2-BDD9-B40FE0853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984"/>
            <a:ext cx="10515600" cy="5010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uk-UA" sz="1800">
                <a:ea typeface="+mn-lt"/>
                <a:cs typeface="+mn-lt"/>
              </a:rPr>
              <a:t>Завдання конструктора за замовченням - це ініціалізація полів значеннями за замовчуванням.</a:t>
            </a:r>
            <a:endParaRPr lang="uk-UA" sz="1800">
              <a:cs typeface="Calibri"/>
            </a:endParaRPr>
          </a:p>
          <a:p>
            <a:pPr marL="0" indent="0">
              <a:buNone/>
            </a:pPr>
            <a:r>
              <a:rPr lang="uk-UA" sz="1800">
                <a:ea typeface="+mn-lt"/>
                <a:cs typeface="+mn-lt"/>
              </a:rPr>
              <a:t>Завдання для </a:t>
            </a:r>
            <a:r>
              <a:rPr lang="en-US" sz="1800">
                <a:ea typeface="+mn-lt"/>
                <a:cs typeface="+mn-lt"/>
              </a:rPr>
              <a:t>користувацького</a:t>
            </a:r>
            <a:r>
              <a:rPr lang="uk-UA" sz="1800">
                <a:ea typeface="+mn-lt"/>
                <a:cs typeface="+mn-lt"/>
              </a:rPr>
              <a:t> конструктора - це ініціалізація полів значеннями, які надав користувач.</a:t>
            </a:r>
            <a:endParaRPr lang="uk-UA" sz="18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8D893-72F8-4E03-909D-CE632DB202B3}"/>
              </a:ext>
            </a:extLst>
          </p:cNvPr>
          <p:cNvSpPr txBox="1"/>
          <p:nvPr/>
        </p:nvSpPr>
        <p:spPr>
          <a:xfrm>
            <a:off x="1801505" y="5690623"/>
            <a:ext cx="987415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C00000"/>
                </a:solidFill>
              </a:rPr>
              <a:t>Якщо</a:t>
            </a:r>
            <a:r>
              <a:rPr lang="en-US" sz="1400">
                <a:solidFill>
                  <a:srgbClr val="C00000"/>
                </a:solidFill>
              </a:rPr>
              <a:t> в </a:t>
            </a:r>
            <a:r>
              <a:rPr lang="en-US" sz="1400" err="1">
                <a:solidFill>
                  <a:srgbClr val="C00000"/>
                </a:solidFill>
              </a:rPr>
              <a:t>класі</a:t>
            </a:r>
            <a:r>
              <a:rPr lang="en-US" sz="1400">
                <a:solidFill>
                  <a:srgbClr val="C00000"/>
                </a:solidFill>
              </a:rPr>
              <a:t> є користувацький конструктор, і </a:t>
            </a:r>
            <a:r>
              <a:rPr lang="en-US" sz="1400" err="1">
                <a:solidFill>
                  <a:srgbClr val="C00000"/>
                </a:solidFill>
              </a:rPr>
              <a:t>при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цьому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потрібно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створювати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екземпляри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класу</a:t>
            </a:r>
            <a:r>
              <a:rPr lang="en-US" sz="1400">
                <a:solidFill>
                  <a:srgbClr val="C00000"/>
                </a:solidFill>
              </a:rPr>
              <a:t> з </a:t>
            </a:r>
            <a:r>
              <a:rPr lang="en-US" sz="1400" err="1">
                <a:solidFill>
                  <a:srgbClr val="C00000"/>
                </a:solidFill>
              </a:rPr>
              <a:t>використанням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конструктора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за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замовчуванням</a:t>
            </a:r>
            <a:r>
              <a:rPr lang="en-US" sz="1400">
                <a:solidFill>
                  <a:srgbClr val="C00000"/>
                </a:solidFill>
              </a:rPr>
              <a:t>, </a:t>
            </a:r>
            <a:r>
              <a:rPr lang="en-US" sz="1400" err="1">
                <a:solidFill>
                  <a:srgbClr val="C00000"/>
                </a:solidFill>
              </a:rPr>
              <a:t>то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конструктор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по</a:t>
            </a:r>
            <a:r>
              <a:rPr lang="en-US" sz="1400">
                <a:solidFill>
                  <a:srgbClr val="C00000"/>
                </a:solidFill>
              </a:rPr>
              <a:t> </a:t>
            </a:r>
            <a:r>
              <a:rPr lang="en-US" sz="1400" err="1">
                <a:solidFill>
                  <a:srgbClr val="C00000"/>
                </a:solidFill>
              </a:rPr>
              <a:t>замовчуванням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повинен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бути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визначений</a:t>
            </a:r>
            <a:r>
              <a:rPr lang="en-US" sz="1400">
                <a:solidFill>
                  <a:srgbClr val="C00000"/>
                </a:solidFill>
              </a:rPr>
              <a:t> в </a:t>
            </a:r>
            <a:r>
              <a:rPr lang="en-US" sz="1400" err="1">
                <a:solidFill>
                  <a:srgbClr val="C00000"/>
                </a:solidFill>
              </a:rPr>
              <a:t>тілі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класу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явно</a:t>
            </a:r>
            <a:r>
              <a:rPr lang="en-US" sz="1400">
                <a:solidFill>
                  <a:srgbClr val="C00000"/>
                </a:solidFill>
              </a:rPr>
              <a:t>, </a:t>
            </a:r>
            <a:r>
              <a:rPr lang="en-US" sz="1400" err="1">
                <a:solidFill>
                  <a:srgbClr val="C00000"/>
                </a:solidFill>
              </a:rPr>
              <a:t>інакше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виникне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помилка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на</a:t>
            </a:r>
            <a:r>
              <a:rPr lang="en-US" sz="1400">
                <a:solidFill>
                  <a:srgbClr val="C00000"/>
                </a:solidFill>
              </a:rPr>
              <a:t> </a:t>
            </a:r>
            <a:r>
              <a:rPr lang="en-US" sz="1400" err="1">
                <a:solidFill>
                  <a:srgbClr val="C00000"/>
                </a:solidFill>
              </a:rPr>
              <a:t>рівні</a:t>
            </a:r>
            <a:r>
              <a:rPr lang="en-US" sz="1400">
                <a:solidFill>
                  <a:srgbClr val="C00000"/>
                </a:solidFill>
              </a:rPr>
              <a:t> </a:t>
            </a:r>
            <a:r>
              <a:rPr lang="en-US" sz="1400" err="1">
                <a:solidFill>
                  <a:srgbClr val="C00000"/>
                </a:solidFill>
              </a:rPr>
              <a:t>компіляції</a:t>
            </a:r>
            <a:r>
              <a:rPr lang="en-US" sz="1400">
                <a:solidFill>
                  <a:srgbClr val="C00000"/>
                </a:solidFill>
              </a:rPr>
              <a:t>.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pic>
        <p:nvPicPr>
          <p:cNvPr id="6" name="Рисунок 6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07996AE0-C4AA-47C7-B36A-CEA4CD20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64" y="5770937"/>
            <a:ext cx="601466" cy="528328"/>
          </a:xfrm>
          <a:prstGeom prst="rect">
            <a:avLst/>
          </a:prstGeom>
        </p:spPr>
      </p:pic>
      <p:pic>
        <p:nvPicPr>
          <p:cNvPr id="5" name="Рисунок 6" descr="Зображення, що містить стіл, їжа&#10;&#10;Опис створено автоматично">
            <a:extLst>
              <a:ext uri="{FF2B5EF4-FFF2-40B4-BE49-F238E27FC236}">
                <a16:creationId xmlns:a16="http://schemas.microsoft.com/office/drawing/2014/main" id="{017ECEFA-78AB-453E-A72A-324B56DC0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292" y="2358227"/>
            <a:ext cx="4109829" cy="2837287"/>
          </a:xfrm>
          <a:prstGeom prst="rect">
            <a:avLst/>
          </a:prstGeom>
        </p:spPr>
      </p:pic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0255313B-D427-4115-9B34-D482187C8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998" y="367350"/>
            <a:ext cx="687503" cy="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9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E047C-0B7C-4194-A5E7-D67E9DB0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4"/>
          </a:xfrm>
        </p:spPr>
        <p:txBody>
          <a:bodyPr/>
          <a:lstStyle/>
          <a:p>
            <a:r>
              <a:rPr lang="uk-UA" sz="3200" b="1" err="1">
                <a:latin typeface="Calibri Light"/>
                <a:cs typeface="Segoe UI"/>
              </a:rPr>
              <a:t>Object-Oriented</a:t>
            </a:r>
            <a:r>
              <a:rPr lang="uk-UA" sz="3200" b="1">
                <a:latin typeface="Calibri Light"/>
                <a:cs typeface="Segoe UI"/>
              </a:rPr>
              <a:t> </a:t>
            </a:r>
            <a:r>
              <a:rPr lang="uk-UA" sz="3200" b="1" err="1">
                <a:latin typeface="Calibri Light"/>
                <a:cs typeface="Segoe UI"/>
              </a:rPr>
              <a:t>Programming</a:t>
            </a:r>
            <a:endParaRPr lang="uk-UA" sz="3200" b="1">
              <a:latin typeface="Calibri Light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4A29B1-EC33-4168-B8B4-A9D171A7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715"/>
            <a:ext cx="10515600" cy="4897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ООП- (Об'єктно-орієнтоване програмування) - парадигма програмування, в якій основними концепціями (будівельними елементами) є поняття об'єктів і класів.</a:t>
            </a:r>
          </a:p>
        </p:txBody>
      </p:sp>
      <p:pic>
        <p:nvPicPr>
          <p:cNvPr id="4" name="Рисунок 4" descr="Зображення, що містить текст, знак, годинник&#10;&#10;Опис створено автоматично">
            <a:extLst>
              <a:ext uri="{FF2B5EF4-FFF2-40B4-BE49-F238E27FC236}">
                <a16:creationId xmlns:a16="http://schemas.microsoft.com/office/drawing/2014/main" id="{FB92D74D-4CBA-423B-A6AB-1A8DC6B7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11" y="2501390"/>
            <a:ext cx="6162907" cy="30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7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1A14CD-EAFB-4246-A79F-2A79E4708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2190"/>
          </a:xfrm>
        </p:spPr>
        <p:txBody>
          <a:bodyPr/>
          <a:lstStyle/>
          <a:p>
            <a:r>
              <a:rPr lang="uk-UA" sz="3200">
                <a:latin typeface="Calibri"/>
                <a:cs typeface="Calibri"/>
              </a:rPr>
              <a:t>Конструктор / </a:t>
            </a:r>
            <a:r>
              <a:rPr lang="uk-UA" sz="3200" err="1">
                <a:latin typeface="Calibri"/>
                <a:cs typeface="Calibri"/>
              </a:rPr>
              <a:t>Constructor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750A5F-010E-495C-A344-5DE320D4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984"/>
            <a:ext cx="10515600" cy="5010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Один конструктор може викликати інший конструктор того ж класу, якщо після сигнатури конструктора поставити ключове слово </a:t>
            </a:r>
            <a:r>
              <a:rPr lang="uk-UA" sz="2000" err="1">
                <a:solidFill>
                  <a:schemeClr val="accent1"/>
                </a:solidFill>
                <a:ea typeface="+mn-lt"/>
                <a:cs typeface="+mn-lt"/>
              </a:rPr>
              <a:t>this</a:t>
            </a:r>
            <a:r>
              <a:rPr lang="uk-UA" sz="200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uk-UA" sz="2000">
                <a:ea typeface="+mn-lt"/>
                <a:cs typeface="+mn-lt"/>
              </a:rPr>
              <a:t>і вказати набір параметрів, який повинен збігатися з кількістю і типом параметрів іншого конструктора.</a:t>
            </a:r>
            <a:endParaRPr lang="uk-UA" sz="20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090ED-A147-447D-ACFD-A3E1235D5316}"/>
              </a:ext>
            </a:extLst>
          </p:cNvPr>
          <p:cNvSpPr txBox="1"/>
          <p:nvPr/>
        </p:nvSpPr>
        <p:spPr>
          <a:xfrm>
            <a:off x="1815968" y="2703321"/>
            <a:ext cx="34597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Конструктор</a:t>
            </a:r>
            <a:r>
              <a:rPr lang="en-US"/>
              <a:t> </a:t>
            </a:r>
            <a:r>
              <a:rPr lang="en-US" err="1"/>
              <a:t>який</a:t>
            </a:r>
            <a:r>
              <a:rPr lang="en-US"/>
              <a:t> </a:t>
            </a:r>
            <a:r>
              <a:rPr lang="en-US" err="1"/>
              <a:t>викликає</a:t>
            </a:r>
            <a:endParaRPr lang="en-US" err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F8BC4-DB95-4BE8-BD51-B893B8041D07}"/>
              </a:ext>
            </a:extLst>
          </p:cNvPr>
          <p:cNvSpPr txBox="1"/>
          <p:nvPr/>
        </p:nvSpPr>
        <p:spPr>
          <a:xfrm>
            <a:off x="5807938" y="2703321"/>
            <a:ext cx="3493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Конструктор</a:t>
            </a:r>
            <a:r>
              <a:rPr lang="en-US"/>
              <a:t> </a:t>
            </a:r>
            <a:r>
              <a:rPr lang="en-US" err="1"/>
              <a:t>який</a:t>
            </a:r>
            <a:r>
              <a:rPr lang="en-US"/>
              <a:t> </a:t>
            </a:r>
            <a:r>
              <a:rPr lang="en-US" err="1"/>
              <a:t>викликається</a:t>
            </a:r>
            <a:endParaRPr lang="uk-UA" err="1"/>
          </a:p>
        </p:txBody>
      </p:sp>
      <p:pic>
        <p:nvPicPr>
          <p:cNvPr id="6" name="Рисунок 6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61792A88-6CC5-434E-A5D9-7998DEF1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61" y="3438794"/>
            <a:ext cx="7258333" cy="1263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6797D-3328-434D-A79F-FCE88B36FF8F}"/>
              </a:ext>
            </a:extLst>
          </p:cNvPr>
          <p:cNvSpPr txBox="1"/>
          <p:nvPr/>
        </p:nvSpPr>
        <p:spPr>
          <a:xfrm>
            <a:off x="1539922" y="5769863"/>
            <a:ext cx="85434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Спроба викликати коструктор із неіснуєчим набором параметрів привзведе до помилки.</a:t>
            </a:r>
            <a:endParaRPr lang="en-US" sz="1400">
              <a:solidFill>
                <a:srgbClr val="C00000"/>
              </a:solidFill>
              <a:cs typeface="Calibri"/>
            </a:endParaRPr>
          </a:p>
        </p:txBody>
      </p:sp>
      <p:pic>
        <p:nvPicPr>
          <p:cNvPr id="9" name="Рисунок 6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CCB12BEA-5ADC-4188-BB6A-27A25986F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64" y="5647316"/>
            <a:ext cx="569573" cy="479869"/>
          </a:xfrm>
          <a:prstGeom prst="rect">
            <a:avLst/>
          </a:prstGeom>
        </p:spPr>
      </p:pic>
      <p:pic>
        <p:nvPicPr>
          <p:cNvPr id="8" name="Рисунок 14">
            <a:extLst>
              <a:ext uri="{FF2B5EF4-FFF2-40B4-BE49-F238E27FC236}">
                <a16:creationId xmlns:a16="http://schemas.microsoft.com/office/drawing/2014/main" id="{8E2C96FF-CE6A-4BCF-88A8-C27F0AF2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998" y="367350"/>
            <a:ext cx="687503" cy="647313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020DF932-E93B-459C-A2C4-633AA98D7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772" y="3021046"/>
            <a:ext cx="2743200" cy="388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05A40-73C1-4FC1-892A-84254FB9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754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cs typeface="Segoe UI"/>
              </a:rPr>
              <a:t>Метод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EA2BD0F-BD2E-4A1F-9610-1EF41DAE1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1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Метод - це іменована частина програми, яка може бути викликана з інших частин програми стільки разів, скільки необхідно.</a:t>
            </a:r>
            <a:endParaRPr lang="uk-UA" sz="2000">
              <a:cs typeface="Calibri" panose="020F0502020204030204"/>
            </a:endParaRPr>
          </a:p>
        </p:txBody>
      </p:sp>
      <p:pic>
        <p:nvPicPr>
          <p:cNvPr id="5" name="Рисунок 6" descr="Зображення, що містить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DB0983DB-B954-4FC5-8152-FA6ABD1B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59" y="2203912"/>
            <a:ext cx="4453052" cy="3881250"/>
          </a:xfrm>
          <a:prstGeom prst="rect">
            <a:avLst/>
          </a:prstGeom>
        </p:spPr>
      </p:pic>
      <p:pic>
        <p:nvPicPr>
          <p:cNvPr id="9" name="Рисунок 8" descr="Зображення, що містить транспорт, колесо, чоловік, білий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59314926-5B2A-4852-896A-916C56F8C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240" y="3056300"/>
            <a:ext cx="2819196" cy="1925443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225D2072-1BFD-4BD8-B118-03ECDEBCA520}"/>
              </a:ext>
            </a:extLst>
          </p:cNvPr>
          <p:cNvSpPr txBox="1"/>
          <p:nvPr/>
        </p:nvSpPr>
        <p:spPr>
          <a:xfrm>
            <a:off x="9799827" y="2640479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>
                <a:cs typeface="Calibri"/>
              </a:rPr>
              <a:t>параметри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22A0B0C-52B3-412E-BB6A-15801B675117}"/>
              </a:ext>
            </a:extLst>
          </p:cNvPr>
          <p:cNvSpPr txBox="1"/>
          <p:nvPr/>
        </p:nvSpPr>
        <p:spPr>
          <a:xfrm>
            <a:off x="6911720" y="4384848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>
                <a:latin typeface="Segoe UI"/>
              </a:rPr>
              <a:t>результат</a:t>
            </a:r>
            <a:endParaRPr lang="uk-UA">
              <a:latin typeface="Segoe UI"/>
              <a:cs typeface="Segoe UI"/>
            </a:endParaRPr>
          </a:p>
        </p:txBody>
      </p:sp>
      <p:pic>
        <p:nvPicPr>
          <p:cNvPr id="6" name="Рисунок 5" descr="Зображення, що містить рослина&#10;&#10;Опис створено автоматично">
            <a:extLst>
              <a:ext uri="{FF2B5EF4-FFF2-40B4-BE49-F238E27FC236}">
                <a16:creationId xmlns:a16="http://schemas.microsoft.com/office/drawing/2014/main" id="{6081F1C8-7A2D-46C9-BD4D-BE63CB77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827" y="323106"/>
            <a:ext cx="681063" cy="475823"/>
          </a:xfrm>
          <a:prstGeom prst="rect">
            <a:avLst/>
          </a:prstGeom>
        </p:spPr>
      </p:pic>
      <p:pic>
        <p:nvPicPr>
          <p:cNvPr id="7" name="Рисунок 7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E7FEBBD8-0EC6-408E-BEB6-B2F46AEA3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540" y="5185402"/>
            <a:ext cx="27432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73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98181B-214B-4BF4-9157-4BE26FBAC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373"/>
          </a:xfrm>
        </p:spPr>
        <p:txBody>
          <a:bodyPr/>
          <a:lstStyle/>
          <a:p>
            <a:r>
              <a:rPr lang="uk-UA" sz="3200">
                <a:latin typeface="Calibri"/>
                <a:cs typeface="Calibri Light"/>
              </a:rPr>
              <a:t>Сигнатура і Тіло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pic>
        <p:nvPicPr>
          <p:cNvPr id="4" name="Рисунок 4" descr="Зображення, що містить пташка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73226793-A3E0-4DCB-ABF2-ED4366F91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095" y="2048871"/>
            <a:ext cx="6459220" cy="34483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D8C21-D638-42B5-A9B5-25C94E65FB05}"/>
              </a:ext>
            </a:extLst>
          </p:cNvPr>
          <p:cNvSpPr txBox="1"/>
          <p:nvPr/>
        </p:nvSpPr>
        <p:spPr>
          <a:xfrm>
            <a:off x="1131511" y="4268417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sz="1600"/>
              <a:t>Тіло метода</a:t>
            </a:r>
            <a:endParaRPr lang="uk-UA" sz="16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2491A-7521-4D50-9553-2FBF84D167A2}"/>
              </a:ext>
            </a:extLst>
          </p:cNvPr>
          <p:cNvSpPr txBox="1"/>
          <p:nvPr/>
        </p:nvSpPr>
        <p:spPr>
          <a:xfrm>
            <a:off x="5029211" y="1827881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sz="1600"/>
              <a:t>Ім'я метода</a:t>
            </a:r>
            <a:endParaRPr lang="uk-UA" sz="16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EA09C-EA17-4239-BF6A-6C35A055C71A}"/>
              </a:ext>
            </a:extLst>
          </p:cNvPr>
          <p:cNvSpPr txBox="1"/>
          <p:nvPr/>
        </p:nvSpPr>
        <p:spPr>
          <a:xfrm>
            <a:off x="1232891" y="2269876"/>
            <a:ext cx="30576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sz="1600"/>
              <a:t>Тип значення, </a:t>
            </a:r>
          </a:p>
          <a:p>
            <a:r>
              <a:rPr lang="uk-UA" sz="1600"/>
              <a:t>що повертається</a:t>
            </a:r>
            <a:endParaRPr lang="uk-UA" sz="16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7632C-2DF9-4F76-A034-52DE3EE90BE8}"/>
              </a:ext>
            </a:extLst>
          </p:cNvPr>
          <p:cNvSpPr txBox="1"/>
          <p:nvPr/>
        </p:nvSpPr>
        <p:spPr>
          <a:xfrm>
            <a:off x="8250128" y="2326374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uk-UA" sz="1600"/>
              <a:t>Аргументи</a:t>
            </a:r>
            <a:endParaRPr lang="uk-UA" sz="1600">
              <a:cs typeface="Calibri"/>
            </a:endParaRPr>
          </a:p>
        </p:txBody>
      </p:sp>
      <p:pic>
        <p:nvPicPr>
          <p:cNvPr id="3" name="Рисунок 5" descr="Зображення, що містить рослина&#10;&#10;Опис створено автоматично">
            <a:extLst>
              <a:ext uri="{FF2B5EF4-FFF2-40B4-BE49-F238E27FC236}">
                <a16:creationId xmlns:a16="http://schemas.microsoft.com/office/drawing/2014/main" id="{E3F0E368-9B32-4F1F-B514-E9023A3B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827" y="323106"/>
            <a:ext cx="681063" cy="475823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07790344-82B1-4864-AD51-456F0C95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56" y="4750981"/>
            <a:ext cx="1741968" cy="17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33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24B4C-504A-44EB-8BC8-66D0D6FD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0817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ea typeface="+mj-lt"/>
                <a:cs typeface="+mj-lt"/>
              </a:rPr>
              <a:t>Посилання</a:t>
            </a:r>
            <a:endParaRPr lang="uk-UA" sz="3200">
              <a:latin typeface="Calibri"/>
              <a:cs typeface="Calibri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94974F9-20C5-4C3A-B1DC-DE68435F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237"/>
            <a:ext cx="10515600" cy="5033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>
                <a:ea typeface="+mn-lt"/>
                <a:cs typeface="+mn-lt"/>
              </a:rPr>
              <a:t>Сильні і слабкі посилання</a:t>
            </a:r>
          </a:p>
          <a:p>
            <a:pPr marL="0" indent="0">
              <a:buNone/>
            </a:pPr>
            <a:endParaRPr lang="uk-UA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uk-UA" sz="1600">
                <a:ea typeface="+mn-lt"/>
                <a:cs typeface="+mn-lt"/>
              </a:rPr>
              <a:t>Створення екземпляра класу по сильному посиланню</a:t>
            </a:r>
          </a:p>
          <a:p>
            <a:pPr marL="0" indent="0">
              <a:buNone/>
            </a:pPr>
            <a:endParaRPr lang="uk-UA" sz="1600">
              <a:cs typeface="Calibri"/>
            </a:endParaRPr>
          </a:p>
          <a:p>
            <a:pPr marL="0" indent="0">
              <a:buNone/>
            </a:pPr>
            <a:endParaRPr lang="uk-UA" sz="1600">
              <a:ea typeface="+mn-lt"/>
              <a:cs typeface="+mn-lt"/>
            </a:endParaRPr>
          </a:p>
          <a:p>
            <a:pPr marL="0" indent="0">
              <a:buNone/>
            </a:pPr>
            <a:endParaRPr lang="uk-UA" sz="1600">
              <a:ea typeface="+mn-lt"/>
              <a:cs typeface="+mn-lt"/>
            </a:endParaRPr>
          </a:p>
          <a:p>
            <a:pPr marL="0" indent="0">
              <a:buNone/>
            </a:pPr>
            <a:endParaRPr lang="uk-UA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uk-UA" sz="1600">
                <a:ea typeface="+mn-lt"/>
                <a:cs typeface="+mn-lt"/>
              </a:rPr>
              <a:t>Створення екземпляра класу по слабкому посиланню</a:t>
            </a:r>
            <a:endParaRPr lang="uk-UA" sz="1600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591B55E-C952-405E-AE49-3E3801A20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9" y="2331649"/>
            <a:ext cx="5165677" cy="752167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83C18FA-B35F-4124-8DE7-8F5D9FBA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4056493"/>
            <a:ext cx="4722125" cy="48028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57F99612-9225-48DF-B79F-35970A764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982" y="242771"/>
            <a:ext cx="835503" cy="746588"/>
          </a:xfrm>
          <a:prstGeom prst="rect">
            <a:avLst/>
          </a:prstGeom>
        </p:spPr>
      </p:pic>
      <p:pic>
        <p:nvPicPr>
          <p:cNvPr id="8" name="Рисунок 8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3C72AA94-F180-49C5-8127-CF1BBBF43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432" y="3926759"/>
            <a:ext cx="1768168" cy="21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0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35BFE-4A74-4C53-88D2-15FA7921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447"/>
          </a:xfrm>
        </p:spPr>
        <p:txBody>
          <a:bodyPr/>
          <a:lstStyle/>
          <a:p>
            <a:r>
              <a:rPr lang="uk-UA" sz="3200">
                <a:latin typeface="Calibri"/>
                <a:cs typeface="Calibri"/>
              </a:rPr>
              <a:t>Приклади / </a:t>
            </a:r>
            <a:r>
              <a:rPr lang="uk-UA" sz="3200" err="1">
                <a:latin typeface="Calibri"/>
                <a:cs typeface="Calibri"/>
              </a:rPr>
              <a:t>Examples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pic>
        <p:nvPicPr>
          <p:cNvPr id="4" name="Рисунок 4" descr="Зображення, що містить знак, малювання, вулиця, сидить&#10;&#10;Опис створено автоматично">
            <a:extLst>
              <a:ext uri="{FF2B5EF4-FFF2-40B4-BE49-F238E27FC236}">
                <a16:creationId xmlns:a16="http://schemas.microsoft.com/office/drawing/2014/main" id="{2E57723C-5199-4AFA-8802-C6BC504C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670" y="2609868"/>
            <a:ext cx="4743450" cy="1914525"/>
          </a:xfrm>
        </p:spPr>
      </p:pic>
    </p:spTree>
    <p:extLst>
      <p:ext uri="{BB962C8B-B14F-4D97-AF65-F5344CB8AC3E}">
        <p14:creationId xmlns:p14="http://schemas.microsoft.com/office/powerpoint/2010/main" val="423524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1ABEE4E-DD73-421B-95FE-C03540948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822"/>
            <a:ext cx="10515600" cy="666435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uk-UA" sz="1600" dirty="0" err="1">
                <a:cs typeface="Calibri" panose="020F0502020204030204"/>
              </a:rPr>
              <a:t>Tasks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endParaRPr lang="uk-UA" sz="16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uk-UA" sz="1600" dirty="0">
                <a:ea typeface="+mn-lt"/>
                <a:cs typeface="+mn-lt"/>
              </a:rPr>
              <a:t>Task1</a:t>
            </a:r>
            <a:endParaRPr lang="en-US" sz="160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ru" sz="1600" dirty="0" err="1">
                <a:ea typeface="+mn-lt"/>
                <a:cs typeface="+mn-lt"/>
              </a:rPr>
              <a:t>Використовуючи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Visual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Studio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створіть</a:t>
            </a:r>
            <a:r>
              <a:rPr lang="ru" sz="1600" dirty="0">
                <a:ea typeface="+mn-lt"/>
                <a:cs typeface="+mn-lt"/>
              </a:rPr>
              <a:t> проект за шаблоном </a:t>
            </a:r>
            <a:r>
              <a:rPr lang="ru" sz="1600" dirty="0" err="1">
                <a:ea typeface="+mn-lt"/>
                <a:cs typeface="+mn-lt"/>
              </a:rPr>
              <a:t>Console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Application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назвіть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його</a:t>
            </a:r>
            <a:r>
              <a:rPr lang="ru" sz="1600" dirty="0">
                <a:ea typeface="+mn-lt"/>
                <a:cs typeface="+mn-lt"/>
              </a:rPr>
              <a:t> Lesson009_Task1_1.</a:t>
            </a:r>
            <a:endParaRPr lang="uk-UA" sz="1600" dirty="0"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uk-UA" sz="1600" dirty="0">
                <a:ea typeface="+mn-lt"/>
                <a:cs typeface="+mn-lt"/>
              </a:rPr>
              <a:t>Створіть клас </a:t>
            </a:r>
            <a:r>
              <a:rPr lang="uk-UA" sz="1600" dirty="0" err="1">
                <a:ea typeface="+mn-lt"/>
                <a:cs typeface="+mn-lt"/>
              </a:rPr>
              <a:t>Tits</a:t>
            </a:r>
            <a:r>
              <a:rPr lang="uk-UA" sz="1600" dirty="0">
                <a:ea typeface="+mn-lt"/>
                <a:cs typeface="+mn-lt"/>
              </a:rPr>
              <a:t>, які будуть мати наступні поля: </a:t>
            </a:r>
            <a:r>
              <a:rPr lang="uk-UA" sz="1600" dirty="0" err="1">
                <a:ea typeface="+mn-lt"/>
                <a:cs typeface="+mn-lt"/>
              </a:rPr>
              <a:t>size</a:t>
            </a:r>
            <a:r>
              <a:rPr lang="uk-UA" sz="1600" dirty="0">
                <a:ea typeface="+mn-lt"/>
                <a:cs typeface="+mn-lt"/>
              </a:rPr>
              <a:t>, </a:t>
            </a:r>
            <a:r>
              <a:rPr lang="uk-UA" sz="1600" dirty="0" err="1">
                <a:ea typeface="+mn-lt"/>
                <a:cs typeface="+mn-lt"/>
              </a:rPr>
              <a:t>type</a:t>
            </a:r>
            <a:r>
              <a:rPr lang="uk-UA" sz="1600" dirty="0">
                <a:ea typeface="+mn-lt"/>
                <a:cs typeface="+mn-lt"/>
              </a:rPr>
              <a:t>, </a:t>
            </a:r>
            <a:r>
              <a:rPr lang="uk-UA" sz="1600" dirty="0" err="1">
                <a:ea typeface="+mn-lt"/>
                <a:cs typeface="+mn-lt"/>
              </a:rPr>
              <a:t>gender</a:t>
            </a:r>
            <a:r>
              <a:rPr lang="uk-UA" sz="1600" dirty="0">
                <a:ea typeface="+mn-lt"/>
                <a:cs typeface="+mn-lt"/>
              </a:rPr>
              <a:t>, </a:t>
            </a:r>
            <a:r>
              <a:rPr lang="uk-UA" sz="1600" dirty="0" err="1">
                <a:ea typeface="+mn-lt"/>
                <a:cs typeface="+mn-lt"/>
              </a:rPr>
              <a:t>milcCount</a:t>
            </a:r>
            <a:r>
              <a:rPr lang="uk-UA" sz="1600" dirty="0">
                <a:ea typeface="+mn-lt"/>
                <a:cs typeface="+mn-lt"/>
              </a:rPr>
              <a:t>; 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uk-UA" sz="1600" dirty="0">
                <a:ea typeface="+mn-lt"/>
                <a:cs typeface="+mn-lt"/>
              </a:rPr>
              <a:t>Створіть декілька екземплярів класу (3-5) і </a:t>
            </a:r>
            <a:r>
              <a:rPr lang="uk-UA" sz="1600" dirty="0" err="1">
                <a:ea typeface="+mn-lt"/>
                <a:cs typeface="+mn-lt"/>
              </a:rPr>
              <a:t>проініціалізуйте</a:t>
            </a:r>
            <a:r>
              <a:rPr lang="uk-UA" sz="1600" dirty="0">
                <a:ea typeface="+mn-lt"/>
                <a:cs typeface="+mn-lt"/>
              </a:rPr>
              <a:t> усі поля. Виведіть на екран інформацію по всіх екземплярах.</a:t>
            </a:r>
            <a:endParaRPr lang="uk-UA" dirty="0">
              <a:cs typeface="Calibri" panose="020F0502020204030204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endParaRPr lang="uk-UA" sz="1600" dirty="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ru" sz="1600" dirty="0" err="1">
                <a:ea typeface="+mn-lt"/>
                <a:cs typeface="+mn-lt"/>
              </a:rPr>
              <a:t>Використовуючи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Visual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Studio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створіть</a:t>
            </a:r>
            <a:r>
              <a:rPr lang="ru" sz="1600" dirty="0">
                <a:ea typeface="+mn-lt"/>
                <a:cs typeface="+mn-lt"/>
              </a:rPr>
              <a:t> проект за шаблоном </a:t>
            </a:r>
            <a:r>
              <a:rPr lang="ru" sz="1600" dirty="0" err="1">
                <a:ea typeface="+mn-lt"/>
                <a:cs typeface="+mn-lt"/>
              </a:rPr>
              <a:t>Console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Application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назвіть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його</a:t>
            </a:r>
            <a:r>
              <a:rPr lang="ru" sz="1600" dirty="0">
                <a:ea typeface="+mn-lt"/>
                <a:cs typeface="+mn-lt"/>
              </a:rPr>
              <a:t> Lesson009_Task1_2.</a:t>
            </a:r>
            <a:endParaRPr lang="uk-UA" dirty="0"/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uk-UA" sz="1600" dirty="0">
                <a:ea typeface="+mn-lt"/>
                <a:cs typeface="+mn-lt"/>
              </a:rPr>
              <a:t>Створіть властивості до всіх полів із методами доступу </a:t>
            </a:r>
            <a:r>
              <a:rPr lang="uk-UA" sz="1600" dirty="0" err="1">
                <a:ea typeface="+mn-lt"/>
                <a:cs typeface="+mn-lt"/>
              </a:rPr>
              <a:t>get</a:t>
            </a:r>
            <a:r>
              <a:rPr lang="uk-UA" sz="1600" dirty="0">
                <a:ea typeface="+mn-lt"/>
                <a:cs typeface="+mn-lt"/>
              </a:rPr>
              <a:t> і </a:t>
            </a:r>
            <a:r>
              <a:rPr lang="uk-UA" sz="1600" dirty="0" err="1">
                <a:ea typeface="+mn-lt"/>
                <a:cs typeface="+mn-lt"/>
              </a:rPr>
              <a:t>set</a:t>
            </a:r>
            <a:r>
              <a:rPr lang="uk-UA" sz="1600" dirty="0">
                <a:ea typeface="+mn-lt"/>
                <a:cs typeface="+mn-lt"/>
              </a:rPr>
              <a:t>, та зробіть усі поля приватними. Під час присвоєння значень полям через властивості, реалізуйте наступні перевірки: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uk-UA" sz="1600" dirty="0" err="1">
                <a:ea typeface="+mn-lt"/>
                <a:cs typeface="+mn-lt"/>
              </a:rPr>
              <a:t>size</a:t>
            </a:r>
            <a:r>
              <a:rPr lang="uk-UA" sz="1600" dirty="0">
                <a:ea typeface="+mn-lt"/>
                <a:cs typeface="+mn-lt"/>
              </a:rPr>
              <a:t> &gt;= 0 але &lt;= 12; </a:t>
            </a:r>
            <a:r>
              <a:rPr lang="uk-UA" sz="1600" dirty="0" err="1">
                <a:ea typeface="+mn-lt"/>
                <a:cs typeface="+mn-lt"/>
              </a:rPr>
              <a:t>gender</a:t>
            </a:r>
            <a:r>
              <a:rPr lang="uk-UA" sz="1600" dirty="0">
                <a:ea typeface="+mn-lt"/>
                <a:cs typeface="+mn-lt"/>
              </a:rPr>
              <a:t> може бути лише </a:t>
            </a:r>
            <a:r>
              <a:rPr lang="uk-UA" sz="1600" dirty="0" err="1">
                <a:ea typeface="+mn-lt"/>
                <a:cs typeface="+mn-lt"/>
              </a:rPr>
              <a:t>male</a:t>
            </a:r>
            <a:r>
              <a:rPr lang="uk-UA" sz="1600" dirty="0">
                <a:ea typeface="+mn-lt"/>
                <a:cs typeface="+mn-lt"/>
              </a:rPr>
              <a:t> або </a:t>
            </a:r>
            <a:r>
              <a:rPr lang="uk-UA" sz="1600" dirty="0" err="1">
                <a:ea typeface="+mn-lt"/>
                <a:cs typeface="+mn-lt"/>
              </a:rPr>
              <a:t>feMale</a:t>
            </a:r>
            <a:r>
              <a:rPr lang="uk-UA" sz="1600" dirty="0">
                <a:ea typeface="+mn-lt"/>
                <a:cs typeface="+mn-lt"/>
              </a:rPr>
              <a:t>; </a:t>
            </a:r>
            <a:r>
              <a:rPr lang="uk-UA" sz="1600" dirty="0" err="1">
                <a:ea typeface="+mn-lt"/>
                <a:cs typeface="+mn-lt"/>
              </a:rPr>
              <a:t>milcCount</a:t>
            </a:r>
            <a:r>
              <a:rPr lang="uk-UA" sz="1600" dirty="0">
                <a:ea typeface="+mn-lt"/>
                <a:cs typeface="+mn-lt"/>
              </a:rPr>
              <a:t> &gt;= 0 але &lt;= 1000; якщо </a:t>
            </a:r>
            <a:r>
              <a:rPr lang="uk-UA" sz="1600" dirty="0" err="1">
                <a:ea typeface="+mn-lt"/>
                <a:cs typeface="+mn-lt"/>
              </a:rPr>
              <a:t>велли</a:t>
            </a:r>
            <a:r>
              <a:rPr lang="uk-UA" sz="1600" dirty="0">
                <a:ea typeface="+mn-lt"/>
                <a:cs typeface="+mn-lt"/>
              </a:rPr>
              <a:t> неправильні дані виводите відповідне повідомлення на екран і присвоюєте значення яке символізує помилку.</a:t>
            </a:r>
            <a:endParaRPr lang="uk-UA" dirty="0">
              <a:cs typeface="Calibri" panose="020F0502020204030204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uk-UA" sz="1600" dirty="0">
                <a:ea typeface="+mn-lt"/>
                <a:cs typeface="+mn-lt"/>
              </a:rPr>
              <a:t>Під час отримання даних перевіряти чи значення існують, і чи не було введено помилкові дані якщо так виводити на екран відповідне повідомлення і повертати значення яке свідчить про некоректний результат.</a:t>
            </a:r>
          </a:p>
          <a:p>
            <a:pPr>
              <a:buNone/>
            </a:pPr>
            <a:r>
              <a:rPr lang="uk-UA" sz="1600" dirty="0">
                <a:ea typeface="+mn-lt"/>
                <a:cs typeface="+mn-lt"/>
              </a:rPr>
              <a:t>Створіть декілька екземплярів класу (3-5) і </a:t>
            </a:r>
            <a:r>
              <a:rPr lang="uk-UA" sz="1600" dirty="0" err="1">
                <a:ea typeface="+mn-lt"/>
                <a:cs typeface="+mn-lt"/>
              </a:rPr>
              <a:t>проініціалізуйте</a:t>
            </a:r>
            <a:r>
              <a:rPr lang="uk-UA" sz="1600" dirty="0">
                <a:ea typeface="+mn-lt"/>
                <a:cs typeface="+mn-lt"/>
              </a:rPr>
              <a:t> усі поля через властивості. Виведіть на екран інформацію по всіх екземплярах.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endParaRPr lang="uk-UA" sz="1600" dirty="0">
              <a:ea typeface="+mn-lt"/>
              <a:cs typeface="+mn-lt"/>
            </a:endParaRPr>
          </a:p>
          <a:p>
            <a:pPr>
              <a:buNone/>
            </a:pPr>
            <a:r>
              <a:rPr lang="ru" sz="1600" dirty="0" err="1">
                <a:ea typeface="+mn-lt"/>
                <a:cs typeface="+mn-lt"/>
              </a:rPr>
              <a:t>Використовуючи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Visual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Studio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створіть</a:t>
            </a:r>
            <a:r>
              <a:rPr lang="ru" sz="1600" dirty="0">
                <a:ea typeface="+mn-lt"/>
                <a:cs typeface="+mn-lt"/>
              </a:rPr>
              <a:t> проект за шаблоном </a:t>
            </a:r>
            <a:r>
              <a:rPr lang="ru" sz="1600" dirty="0" err="1">
                <a:ea typeface="+mn-lt"/>
                <a:cs typeface="+mn-lt"/>
              </a:rPr>
              <a:t>Console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Application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назвіть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його</a:t>
            </a:r>
            <a:r>
              <a:rPr lang="ru" sz="1600" dirty="0">
                <a:ea typeface="+mn-lt"/>
                <a:cs typeface="+mn-lt"/>
              </a:rPr>
              <a:t> Lesson009_Task1_3.</a:t>
            </a:r>
            <a:endParaRPr lang="uk-UA" sz="1600" dirty="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uk-UA" sz="1600" dirty="0">
                <a:ea typeface="+mn-lt"/>
                <a:cs typeface="+mn-lt"/>
              </a:rPr>
              <a:t>Створіть конструктор який буде приймати усі дані про поля і використовуючи властивість присвойте полям значення, таким чином усі значення пройдуть перевірку. Створіть конструктор який буде приймати лише </a:t>
            </a:r>
            <a:r>
              <a:rPr lang="uk-UA" sz="1600" dirty="0" err="1">
                <a:ea typeface="+mn-lt"/>
                <a:cs typeface="+mn-lt"/>
              </a:rPr>
              <a:t>gender</a:t>
            </a:r>
            <a:r>
              <a:rPr lang="uk-UA" sz="1600" dirty="0">
                <a:ea typeface="+mn-lt"/>
                <a:cs typeface="+mn-lt"/>
              </a:rPr>
              <a:t> і </a:t>
            </a:r>
            <a:r>
              <a:rPr lang="uk-UA" sz="1600" dirty="0" err="1">
                <a:ea typeface="+mn-lt"/>
                <a:cs typeface="+mn-lt"/>
              </a:rPr>
              <a:t>type</a:t>
            </a:r>
            <a:r>
              <a:rPr lang="uk-UA" sz="1600" dirty="0">
                <a:ea typeface="+mn-lt"/>
                <a:cs typeface="+mn-lt"/>
              </a:rPr>
              <a:t>, а всі решта значення присвоювати 0.</a:t>
            </a:r>
          </a:p>
          <a:p>
            <a:pPr marL="0" indent="0">
              <a:buNone/>
            </a:pPr>
            <a:r>
              <a:rPr lang="uk-UA" sz="1600" dirty="0">
                <a:ea typeface="+mn-lt"/>
                <a:cs typeface="+mn-lt"/>
              </a:rPr>
              <a:t>Створіть декілька екземплярів класу (3-5) і </a:t>
            </a:r>
            <a:r>
              <a:rPr lang="uk-UA" sz="1600" dirty="0" err="1">
                <a:ea typeface="+mn-lt"/>
                <a:cs typeface="+mn-lt"/>
              </a:rPr>
              <a:t>проініціалізуйте</a:t>
            </a:r>
            <a:r>
              <a:rPr lang="uk-UA" sz="1600" dirty="0">
                <a:ea typeface="+mn-lt"/>
                <a:cs typeface="+mn-lt"/>
              </a:rPr>
              <a:t> усі поля через конструктор, змініть деякі поля використовуючи властивості. Виведіть на екран інформацію по всіх екземплярах.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endParaRPr lang="uk-UA" sz="1600" dirty="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ru" sz="1600" dirty="0" err="1">
                <a:ea typeface="+mn-lt"/>
                <a:cs typeface="+mn-lt"/>
              </a:rPr>
              <a:t>Використовуючи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Visual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Studio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створіть</a:t>
            </a:r>
            <a:r>
              <a:rPr lang="ru" sz="1600" dirty="0">
                <a:ea typeface="+mn-lt"/>
                <a:cs typeface="+mn-lt"/>
              </a:rPr>
              <a:t> проект за шаблоном </a:t>
            </a:r>
            <a:r>
              <a:rPr lang="ru" sz="1600" dirty="0" err="1">
                <a:ea typeface="+mn-lt"/>
                <a:cs typeface="+mn-lt"/>
              </a:rPr>
              <a:t>Console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Application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назвіть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його</a:t>
            </a:r>
            <a:r>
              <a:rPr lang="ru" sz="1600" dirty="0">
                <a:ea typeface="+mn-lt"/>
                <a:cs typeface="+mn-lt"/>
              </a:rPr>
              <a:t> Lesson009_Task1_4.</a:t>
            </a:r>
            <a:endParaRPr lang="uk-UA" dirty="0"/>
          </a:p>
          <a:p>
            <a:pPr marL="0" indent="0">
              <a:buNone/>
            </a:pPr>
            <a:r>
              <a:rPr lang="uk-UA" sz="1600" dirty="0">
                <a:ea typeface="+mn-lt"/>
                <a:cs typeface="+mn-lt"/>
              </a:rPr>
              <a:t>Методи: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uk-UA" sz="1600" dirty="0" err="1">
                <a:ea typeface="+mn-lt"/>
                <a:cs typeface="+mn-lt"/>
              </a:rPr>
              <a:t>void</a:t>
            </a:r>
            <a:r>
              <a:rPr lang="uk-UA" sz="1600" dirty="0">
                <a:ea typeface="+mn-lt"/>
                <a:cs typeface="+mn-lt"/>
              </a:rPr>
              <a:t> </a:t>
            </a:r>
            <a:r>
              <a:rPr lang="uk-UA" sz="1600" dirty="0" err="1">
                <a:ea typeface="+mn-lt"/>
                <a:cs typeface="+mn-lt"/>
              </a:rPr>
              <a:t>GiveMilk</a:t>
            </a:r>
            <a:r>
              <a:rPr lang="uk-UA" sz="1600" dirty="0">
                <a:ea typeface="+mn-lt"/>
                <a:cs typeface="+mn-lt"/>
              </a:rPr>
              <a:t>(</a:t>
            </a:r>
            <a:r>
              <a:rPr lang="uk-UA" sz="1600" dirty="0" err="1">
                <a:ea typeface="+mn-lt"/>
                <a:cs typeface="+mn-lt"/>
              </a:rPr>
              <a:t>int</a:t>
            </a:r>
            <a:r>
              <a:rPr lang="uk-UA" sz="1600" dirty="0">
                <a:ea typeface="+mn-lt"/>
                <a:cs typeface="+mn-lt"/>
              </a:rPr>
              <a:t> </a:t>
            </a:r>
            <a:r>
              <a:rPr lang="uk-UA" sz="1600" dirty="0" err="1">
                <a:ea typeface="+mn-lt"/>
                <a:cs typeface="+mn-lt"/>
              </a:rPr>
              <a:t>milliliters</a:t>
            </a:r>
            <a:r>
              <a:rPr lang="uk-UA" sz="1600" dirty="0">
                <a:ea typeface="+mn-lt"/>
                <a:cs typeface="+mn-lt"/>
              </a:rPr>
              <a:t>) який перевіряє чи груди жіночі чи чоловічі, якщо жіночі тоді віднімає відповідну кількість молока із поля </a:t>
            </a:r>
            <a:r>
              <a:rPr lang="uk-UA" sz="1600" dirty="0" err="1">
                <a:ea typeface="+mn-lt"/>
                <a:cs typeface="+mn-lt"/>
              </a:rPr>
              <a:t>milkCount</a:t>
            </a:r>
            <a:r>
              <a:rPr lang="uk-UA" sz="1600" dirty="0">
                <a:ea typeface="+mn-lt"/>
                <a:cs typeface="+mn-lt"/>
              </a:rPr>
              <a:t> і виводить інформацію на екран скільки молока отримано і скільки залишилось. Якщо чоловічі тоді виводить інформацію що молока у чоловіків немає, шукайте жіночі груди. Якщо стільки молока немає виводить інформацію що недостатньо молока і про те скільки залишилось;</a:t>
            </a:r>
            <a:br>
              <a:rPr lang="uk-UA" sz="1600" dirty="0">
                <a:ea typeface="+mn-lt"/>
                <a:cs typeface="+mn-lt"/>
              </a:rPr>
            </a:br>
            <a:r>
              <a:rPr lang="uk-UA" sz="1600" dirty="0" err="1">
                <a:ea typeface="+mn-lt"/>
                <a:cs typeface="+mn-lt"/>
              </a:rPr>
              <a:t>void</a:t>
            </a:r>
            <a:r>
              <a:rPr lang="uk-UA" sz="1600" dirty="0">
                <a:ea typeface="+mn-lt"/>
                <a:cs typeface="+mn-lt"/>
              </a:rPr>
              <a:t> </a:t>
            </a:r>
            <a:r>
              <a:rPr lang="uk-UA" sz="1600" dirty="0" err="1">
                <a:ea typeface="+mn-lt"/>
                <a:cs typeface="+mn-lt"/>
              </a:rPr>
              <a:t>Shake</a:t>
            </a:r>
            <a:r>
              <a:rPr lang="uk-UA" sz="1600" dirty="0">
                <a:ea typeface="+mn-lt"/>
                <a:cs typeface="+mn-lt"/>
              </a:rPr>
              <a:t>() виводить на екран інформацію що груди трясуться;</a:t>
            </a:r>
          </a:p>
          <a:p>
            <a:pPr marL="0" indent="0">
              <a:buNone/>
            </a:pPr>
            <a:r>
              <a:rPr lang="uk-UA" sz="1600" dirty="0" err="1">
                <a:ea typeface="+mn-lt"/>
                <a:cs typeface="+mn-lt"/>
              </a:rPr>
              <a:t>string</a:t>
            </a:r>
            <a:r>
              <a:rPr lang="uk-UA" sz="1600" dirty="0">
                <a:ea typeface="+mn-lt"/>
                <a:cs typeface="+mn-lt"/>
              </a:rPr>
              <a:t> </a:t>
            </a:r>
            <a:r>
              <a:rPr lang="uk-UA" sz="1600" dirty="0" err="1">
                <a:ea typeface="+mn-lt"/>
                <a:cs typeface="+mn-lt"/>
              </a:rPr>
              <a:t>GetTitsInfo</a:t>
            </a:r>
            <a:r>
              <a:rPr lang="uk-UA" sz="1600" dirty="0">
                <a:ea typeface="+mn-lt"/>
                <a:cs typeface="+mn-lt"/>
              </a:rPr>
              <a:t>() який виводить інформацію про груди. Використайте цей </a:t>
            </a:r>
            <a:r>
              <a:rPr lang="uk-UA" sz="1600" dirty="0" err="1">
                <a:ea typeface="+mn-lt"/>
                <a:cs typeface="+mn-lt"/>
              </a:rPr>
              <a:t>мотод</a:t>
            </a:r>
            <a:r>
              <a:rPr lang="uk-UA" sz="1600" dirty="0">
                <a:ea typeface="+mn-lt"/>
                <a:cs typeface="+mn-lt"/>
              </a:rPr>
              <a:t> під час виводу на екран інформації про екземпляр.</a:t>
            </a:r>
            <a:br>
              <a:rPr lang="uk-UA" sz="1600" dirty="0">
                <a:ea typeface="+mn-lt"/>
                <a:cs typeface="+mn-lt"/>
              </a:rPr>
            </a:br>
            <a:endParaRPr lang="uk-UA" sz="160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endParaRPr lang="uk-UA" sz="1600" dirty="0">
              <a:cs typeface="Calibri"/>
            </a:endParaRPr>
          </a:p>
          <a:p>
            <a:pPr>
              <a:spcBef>
                <a:spcPts val="0"/>
              </a:spcBef>
              <a:buNone/>
            </a:pPr>
            <a:endParaRPr lang="ru" sz="1600" dirty="0">
              <a:ea typeface="+mn-lt"/>
              <a:cs typeface="+mn-lt"/>
            </a:endParaRPr>
          </a:p>
          <a:p>
            <a:pPr>
              <a:buNone/>
            </a:pPr>
            <a:endParaRPr lang="uk-UA" sz="1600" dirty="0">
              <a:cs typeface="Calibri" panose="020F0502020204030204"/>
            </a:endParaRPr>
          </a:p>
          <a:p>
            <a:pPr marL="0" indent="0">
              <a:buNone/>
            </a:pPr>
            <a:endParaRPr lang="uk-UA" sz="1600" dirty="0">
              <a:cs typeface="Calibri" panose="020F0502020204030204"/>
            </a:endParaRPr>
          </a:p>
          <a:p>
            <a:pPr marL="0" indent="0">
              <a:buNone/>
            </a:pPr>
            <a:endParaRPr lang="uk-UA" sz="1600" dirty="0">
              <a:cs typeface="Calibri" panose="020F0502020204030204"/>
            </a:endParaRPr>
          </a:p>
          <a:p>
            <a:pPr marL="0" indent="0">
              <a:buNone/>
            </a:pPr>
            <a:endParaRPr lang="uk-UA" sz="16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83352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E747209-F970-4CB3-A2C9-52914066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"/>
            <a:ext cx="10515600" cy="5875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uk-UA" sz="1600" dirty="0">
                <a:cs typeface="Calibri"/>
              </a:rPr>
              <a:t>Task1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1600" dirty="0" err="1">
                <a:cs typeface="Calibri"/>
              </a:rPr>
              <a:t>Використовуючи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Visual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Studio</a:t>
            </a:r>
            <a:r>
              <a:rPr lang="ru" sz="1600" dirty="0">
                <a:cs typeface="Calibri"/>
              </a:rPr>
              <a:t>, </a:t>
            </a:r>
            <a:r>
              <a:rPr lang="ru" sz="1600" dirty="0" err="1">
                <a:cs typeface="Calibri"/>
              </a:rPr>
              <a:t>створіть</a:t>
            </a:r>
            <a:r>
              <a:rPr lang="ru" sz="1600" dirty="0">
                <a:cs typeface="Calibri"/>
              </a:rPr>
              <a:t> проект за шаблоном </a:t>
            </a:r>
            <a:r>
              <a:rPr lang="ru" sz="1600" dirty="0" err="1">
                <a:cs typeface="Calibri"/>
              </a:rPr>
              <a:t>Console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Application</a:t>
            </a:r>
            <a:r>
              <a:rPr lang="ru" sz="1600" dirty="0">
                <a:cs typeface="Calibri"/>
              </a:rPr>
              <a:t>, </a:t>
            </a:r>
            <a:r>
              <a:rPr lang="ru" sz="1600" dirty="0" err="1">
                <a:cs typeface="Calibri"/>
              </a:rPr>
              <a:t>назвіть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його</a:t>
            </a:r>
            <a:r>
              <a:rPr lang="ru" sz="1600" dirty="0">
                <a:cs typeface="Calibri"/>
              </a:rPr>
              <a:t> Lesson009_Task1.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uk" sz="1600" dirty="0">
                <a:cs typeface="Calibri"/>
              </a:rPr>
              <a:t>Виберіть будь які три </a:t>
            </a:r>
            <a:r>
              <a:rPr lang="uk" sz="1600" dirty="0" err="1">
                <a:ea typeface="+mn-lt"/>
                <a:cs typeface="+mn-lt"/>
              </a:rPr>
              <a:t>обєкти</a:t>
            </a:r>
            <a:r>
              <a:rPr lang="uk" sz="1600" dirty="0">
                <a:ea typeface="+mn-lt"/>
                <a:cs typeface="+mn-lt"/>
              </a:rPr>
              <a:t> із життя. Створіть три класи у яких будуть поля і методи, що належать цим </a:t>
            </a:r>
            <a:r>
              <a:rPr lang="uk" sz="1600" dirty="0" err="1">
                <a:ea typeface="+mn-lt"/>
                <a:cs typeface="+mn-lt"/>
              </a:rPr>
              <a:t>обєктам</a:t>
            </a:r>
            <a:r>
              <a:rPr lang="uk" sz="1600" dirty="0">
                <a:ea typeface="+mn-lt"/>
                <a:cs typeface="+mn-lt"/>
              </a:rPr>
              <a:t>.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Реалізуйте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логіку</a:t>
            </a:r>
            <a:r>
              <a:rPr lang="ru" sz="1600" dirty="0">
                <a:ea typeface="+mn-lt"/>
                <a:cs typeface="+mn-lt"/>
              </a:rPr>
              <a:t> і </a:t>
            </a:r>
            <a:r>
              <a:rPr lang="ru" sz="1600" dirty="0" err="1">
                <a:ea typeface="+mn-lt"/>
                <a:cs typeface="+mn-lt"/>
              </a:rPr>
              <a:t>поведінки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цих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обєктів</a:t>
            </a:r>
            <a:r>
              <a:rPr lang="ru" sz="1600" dirty="0"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uk-UA" sz="1600" dirty="0">
                <a:cs typeface="Calibri"/>
              </a:rPr>
              <a:t>Task2</a:t>
            </a:r>
            <a:r>
              <a:rPr lang="ru" sz="1600" dirty="0">
                <a:cs typeface="Calibri"/>
              </a:rPr>
              <a:t> 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uk" sz="1600" dirty="0">
                <a:ea typeface="+mn-lt"/>
                <a:cs typeface="+mn-lt"/>
              </a:rPr>
              <a:t>Використовуючи </a:t>
            </a:r>
            <a:r>
              <a:rPr lang="uk" sz="1600" dirty="0" err="1">
                <a:ea typeface="+mn-lt"/>
                <a:cs typeface="+mn-lt"/>
              </a:rPr>
              <a:t>Visual</a:t>
            </a:r>
            <a:r>
              <a:rPr lang="uk" sz="1600" dirty="0">
                <a:ea typeface="+mn-lt"/>
                <a:cs typeface="+mn-lt"/>
              </a:rPr>
              <a:t> </a:t>
            </a:r>
            <a:r>
              <a:rPr lang="uk" sz="1600" dirty="0" err="1">
                <a:ea typeface="+mn-lt"/>
                <a:cs typeface="+mn-lt"/>
              </a:rPr>
              <a:t>Studio</a:t>
            </a:r>
            <a:r>
              <a:rPr lang="uk" sz="1600" dirty="0">
                <a:ea typeface="+mn-lt"/>
                <a:cs typeface="+mn-lt"/>
              </a:rPr>
              <a:t>, створіть проект за шаблоном </a:t>
            </a:r>
            <a:r>
              <a:rPr lang="uk" sz="1600" dirty="0" err="1">
                <a:ea typeface="+mn-lt"/>
                <a:cs typeface="+mn-lt"/>
              </a:rPr>
              <a:t>Console</a:t>
            </a:r>
            <a:r>
              <a:rPr lang="uk" sz="1600" dirty="0">
                <a:ea typeface="+mn-lt"/>
                <a:cs typeface="+mn-lt"/>
              </a:rPr>
              <a:t> </a:t>
            </a:r>
            <a:r>
              <a:rPr lang="uk" sz="1600" dirty="0" err="1">
                <a:ea typeface="+mn-lt"/>
                <a:cs typeface="+mn-lt"/>
              </a:rPr>
              <a:t>Application</a:t>
            </a:r>
            <a:r>
              <a:rPr lang="uk" sz="1600" dirty="0">
                <a:ea typeface="+mn-lt"/>
                <a:cs typeface="+mn-lt"/>
              </a:rPr>
              <a:t>,  назвіть його Lesson009_Task2.</a:t>
            </a:r>
            <a:r>
              <a:rPr lang="ru" sz="1600" dirty="0">
                <a:ea typeface="+mn-lt"/>
                <a:cs typeface="+mn-lt"/>
              </a:rPr>
              <a:t> 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" sz="1600" dirty="0" err="1">
                <a:cs typeface="Calibri"/>
              </a:rPr>
              <a:t>Приховайте</a:t>
            </a:r>
            <a:r>
              <a:rPr lang="ru" sz="1600" dirty="0">
                <a:cs typeface="Calibri"/>
              </a:rPr>
              <a:t> стан (поля) ваших </a:t>
            </a:r>
            <a:r>
              <a:rPr lang="ru" sz="1600" dirty="0" err="1">
                <a:cs typeface="Calibri"/>
              </a:rPr>
              <a:t>класів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використовуючи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модифікатори</a:t>
            </a:r>
            <a:r>
              <a:rPr lang="ru" sz="1600" dirty="0">
                <a:cs typeface="Calibri"/>
              </a:rPr>
              <a:t> доступу, </a:t>
            </a:r>
            <a:r>
              <a:rPr lang="ru" sz="1600" dirty="0" err="1">
                <a:cs typeface="Calibri"/>
              </a:rPr>
              <a:t>властивості</a:t>
            </a:r>
            <a:r>
              <a:rPr lang="ru" sz="1600" dirty="0">
                <a:cs typeface="Calibri"/>
              </a:rPr>
              <a:t>. </a:t>
            </a:r>
            <a:r>
              <a:rPr lang="ru" sz="1600" dirty="0" err="1">
                <a:cs typeface="Calibri"/>
              </a:rPr>
              <a:t>Виконайте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перевірки</a:t>
            </a:r>
            <a:r>
              <a:rPr lang="ru" sz="1600" dirty="0">
                <a:cs typeface="Calibri"/>
              </a:rPr>
              <a:t>, </a:t>
            </a:r>
            <a:r>
              <a:rPr lang="ru" sz="1600" dirty="0" err="1">
                <a:cs typeface="Calibri"/>
              </a:rPr>
              <a:t>якщо</a:t>
            </a:r>
            <a:r>
              <a:rPr lang="ru" sz="1600" dirty="0">
                <a:cs typeface="Calibri"/>
              </a:rPr>
              <a:t> вони </a:t>
            </a:r>
            <a:r>
              <a:rPr lang="ru" sz="1600" dirty="0" err="1">
                <a:cs typeface="Calibri"/>
              </a:rPr>
              <a:t>необхідні</a:t>
            </a:r>
            <a:r>
              <a:rPr lang="ru" sz="1600" dirty="0">
                <a:cs typeface="Calibri"/>
              </a:rPr>
              <a:t>, у ваших </a:t>
            </a:r>
            <a:r>
              <a:rPr lang="ru" sz="1600" dirty="0" err="1">
                <a:cs typeface="Calibri"/>
              </a:rPr>
              <a:t>властивосетй</a:t>
            </a:r>
            <a:r>
              <a:rPr lang="ru" sz="1600" dirty="0">
                <a:cs typeface="Calibri"/>
              </a:rPr>
              <a:t>,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" sz="1600" dirty="0">
                <a:cs typeface="Calibri"/>
              </a:rPr>
              <a:t>для </a:t>
            </a:r>
            <a:r>
              <a:rPr lang="ru" sz="1600" dirty="0" err="1">
                <a:cs typeface="Calibri"/>
              </a:rPr>
              <a:t>коректного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збереження</a:t>
            </a:r>
            <a:r>
              <a:rPr lang="ru" sz="1600" dirty="0">
                <a:cs typeface="Calibri"/>
              </a:rPr>
              <a:t> стану </a:t>
            </a:r>
            <a:r>
              <a:rPr lang="ru" sz="1600" dirty="0" err="1">
                <a:cs typeface="Calibri"/>
              </a:rPr>
              <a:t>екземпляра</a:t>
            </a:r>
            <a:r>
              <a:rPr lang="ru" sz="1600" dirty="0">
                <a:cs typeface="Calibri"/>
              </a:rPr>
              <a:t>.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ru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uk-UA" sz="1600" dirty="0">
                <a:cs typeface="Calibri"/>
              </a:rPr>
              <a:t>Task3</a:t>
            </a:r>
            <a:r>
              <a:rPr lang="ru" sz="1600" dirty="0">
                <a:cs typeface="Calibri"/>
              </a:rPr>
              <a:t> 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uk" sz="1600" dirty="0">
                <a:cs typeface="Calibri"/>
              </a:rPr>
              <a:t>Використовуючи </a:t>
            </a:r>
            <a:r>
              <a:rPr lang="uk" sz="1600" dirty="0" err="1">
                <a:cs typeface="Calibri"/>
              </a:rPr>
              <a:t>Visual</a:t>
            </a:r>
            <a:r>
              <a:rPr lang="uk" sz="1600" dirty="0">
                <a:cs typeface="Calibri"/>
              </a:rPr>
              <a:t> </a:t>
            </a:r>
            <a:r>
              <a:rPr lang="uk" sz="1600" dirty="0" err="1">
                <a:cs typeface="Calibri"/>
              </a:rPr>
              <a:t>Studio</a:t>
            </a:r>
            <a:r>
              <a:rPr lang="uk" sz="1600" dirty="0">
                <a:cs typeface="Calibri"/>
              </a:rPr>
              <a:t>, створіть проект за шаблоном </a:t>
            </a:r>
            <a:r>
              <a:rPr lang="uk" sz="1600" dirty="0" err="1">
                <a:cs typeface="Calibri"/>
              </a:rPr>
              <a:t>Console</a:t>
            </a:r>
            <a:r>
              <a:rPr lang="uk" sz="1600" dirty="0">
                <a:cs typeface="Calibri"/>
              </a:rPr>
              <a:t> </a:t>
            </a:r>
            <a:r>
              <a:rPr lang="uk" sz="1600" dirty="0" err="1">
                <a:cs typeface="Calibri"/>
              </a:rPr>
              <a:t>Application</a:t>
            </a:r>
            <a:r>
              <a:rPr lang="uk" sz="1600" dirty="0">
                <a:cs typeface="Calibri"/>
              </a:rPr>
              <a:t>,  назвіть його Lesson009_Task3.</a:t>
            </a:r>
            <a:r>
              <a:rPr lang="ru" sz="1600" dirty="0">
                <a:cs typeface="Calibri"/>
              </a:rPr>
              <a:t> 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" sz="1600" dirty="0" err="1">
                <a:cs typeface="Calibri"/>
              </a:rPr>
              <a:t>Створіть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різні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конструктори</a:t>
            </a:r>
            <a:r>
              <a:rPr lang="ru" sz="1600" dirty="0">
                <a:cs typeface="Calibri"/>
              </a:rPr>
              <a:t>, </a:t>
            </a:r>
            <a:r>
              <a:rPr lang="ru" sz="1600" dirty="0" err="1">
                <a:cs typeface="Calibri"/>
              </a:rPr>
              <a:t>із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різною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кількістю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параметрів</a:t>
            </a:r>
            <a:r>
              <a:rPr lang="ru" sz="1600" dirty="0">
                <a:cs typeface="Calibri"/>
              </a:rPr>
              <a:t> і </a:t>
            </a:r>
            <a:r>
              <a:rPr lang="ru" sz="1600" dirty="0" err="1">
                <a:cs typeface="Calibri"/>
              </a:rPr>
              <a:t>дефолтними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значеннями</a:t>
            </a:r>
            <a:r>
              <a:rPr lang="ru" sz="1600" dirty="0">
                <a:cs typeface="Calibri"/>
              </a:rPr>
              <a:t>. </a:t>
            </a:r>
            <a:r>
              <a:rPr lang="ru" sz="1600" dirty="0" err="1">
                <a:cs typeface="Calibri"/>
              </a:rPr>
              <a:t>Використовуйте</a:t>
            </a:r>
            <a:r>
              <a:rPr lang="ru" sz="1600" dirty="0">
                <a:cs typeface="Calibri"/>
              </a:rPr>
              <a:t> </a:t>
            </a:r>
            <a:r>
              <a:rPr lang="ru" sz="1600" dirty="0" err="1">
                <a:cs typeface="Calibri"/>
              </a:rPr>
              <a:t>ключево</a:t>
            </a:r>
            <a:r>
              <a:rPr lang="ru" sz="1600" dirty="0">
                <a:cs typeface="Calibri"/>
              </a:rPr>
              <a:t> слово </a:t>
            </a:r>
            <a:r>
              <a:rPr lang="ru" sz="1600" dirty="0" err="1">
                <a:cs typeface="Calibri"/>
              </a:rPr>
              <a:t>this</a:t>
            </a:r>
            <a:r>
              <a:rPr lang="ru" sz="1600" dirty="0">
                <a:cs typeface="Calibri"/>
              </a:rPr>
              <a:t>.</a:t>
            </a:r>
            <a:endParaRPr lang="uk-UA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3506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C8D4053-489D-416E-9A5C-E827AF414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05"/>
            <a:ext cx="10515600" cy="58930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buNone/>
            </a:pPr>
            <a:endParaRPr lang="ru" sz="1600" dirty="0">
              <a:ea typeface="+mn-lt"/>
              <a:cs typeface="+mn-lt"/>
            </a:endParaRPr>
          </a:p>
          <a:p>
            <a:pPr>
              <a:buNone/>
            </a:pPr>
            <a:r>
              <a:rPr lang="uk-UA" sz="1600" dirty="0">
                <a:ea typeface="+mn-lt"/>
                <a:cs typeface="+mn-lt"/>
              </a:rPr>
              <a:t>Task4</a:t>
            </a:r>
            <a:endParaRPr lang="ru" sz="1600" dirty="0">
              <a:ea typeface="+mn-lt"/>
              <a:cs typeface="+mn-lt"/>
            </a:endParaRPr>
          </a:p>
          <a:p>
            <a:pPr>
              <a:buNone/>
            </a:pPr>
            <a:r>
              <a:rPr lang="uk" sz="1600" dirty="0">
                <a:ea typeface="+mn-lt"/>
                <a:cs typeface="+mn-lt"/>
              </a:rPr>
              <a:t>Використовуючи </a:t>
            </a:r>
            <a:r>
              <a:rPr lang="uk" sz="1600" dirty="0" err="1">
                <a:ea typeface="+mn-lt"/>
                <a:cs typeface="+mn-lt"/>
              </a:rPr>
              <a:t>Visual</a:t>
            </a:r>
            <a:r>
              <a:rPr lang="uk" sz="1600" dirty="0">
                <a:ea typeface="+mn-lt"/>
                <a:cs typeface="+mn-lt"/>
              </a:rPr>
              <a:t> </a:t>
            </a:r>
            <a:r>
              <a:rPr lang="uk" sz="1600" dirty="0" err="1">
                <a:ea typeface="+mn-lt"/>
                <a:cs typeface="+mn-lt"/>
              </a:rPr>
              <a:t>Studio</a:t>
            </a:r>
            <a:r>
              <a:rPr lang="uk" sz="1600" dirty="0">
                <a:ea typeface="+mn-lt"/>
                <a:cs typeface="+mn-lt"/>
              </a:rPr>
              <a:t>, створіть проект за шаблоном </a:t>
            </a:r>
            <a:r>
              <a:rPr lang="uk" sz="1600" dirty="0" err="1">
                <a:ea typeface="+mn-lt"/>
                <a:cs typeface="+mn-lt"/>
              </a:rPr>
              <a:t>Console</a:t>
            </a:r>
            <a:r>
              <a:rPr lang="uk" sz="1600" dirty="0">
                <a:ea typeface="+mn-lt"/>
                <a:cs typeface="+mn-lt"/>
              </a:rPr>
              <a:t> </a:t>
            </a:r>
            <a:r>
              <a:rPr lang="uk" sz="1600" dirty="0" err="1">
                <a:ea typeface="+mn-lt"/>
                <a:cs typeface="+mn-lt"/>
              </a:rPr>
              <a:t>Application</a:t>
            </a:r>
            <a:r>
              <a:rPr lang="uk" sz="1600" dirty="0">
                <a:ea typeface="+mn-lt"/>
                <a:cs typeface="+mn-lt"/>
              </a:rPr>
              <a:t>,  назвіть його Lesson009_Task4.</a:t>
            </a:r>
            <a:r>
              <a:rPr lang="ru" sz="1600" dirty="0">
                <a:ea typeface="+mn-lt"/>
                <a:cs typeface="+mn-lt"/>
              </a:rPr>
              <a:t> </a:t>
            </a:r>
            <a:endParaRPr lang="en-US" sz="160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600" dirty="0" err="1">
                <a:ea typeface="+mn-lt"/>
                <a:cs typeface="+mn-lt"/>
              </a:rPr>
              <a:t>Створіть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класи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які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будуть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представляти</a:t>
            </a:r>
            <a:r>
              <a:rPr lang="ru" sz="1600" dirty="0">
                <a:ea typeface="+mn-lt"/>
                <a:cs typeface="+mn-lt"/>
              </a:rPr>
              <a:t> Школу, </a:t>
            </a:r>
            <a:r>
              <a:rPr lang="ru" sz="1600" dirty="0" err="1">
                <a:ea typeface="+mn-lt"/>
                <a:cs typeface="+mn-lt"/>
              </a:rPr>
              <a:t>серед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яких</a:t>
            </a:r>
            <a:r>
              <a:rPr lang="ru" sz="1600" dirty="0">
                <a:ea typeface="+mn-lt"/>
                <a:cs typeface="+mn-lt"/>
              </a:rPr>
              <a:t>: (Школа, </a:t>
            </a:r>
            <a:r>
              <a:rPr lang="ru" sz="1600" dirty="0" err="1">
                <a:ea typeface="+mn-lt"/>
                <a:cs typeface="+mn-lt"/>
              </a:rPr>
              <a:t>Клас</a:t>
            </a:r>
            <a:r>
              <a:rPr lang="ru" sz="1600" dirty="0">
                <a:ea typeface="+mn-lt"/>
                <a:cs typeface="+mn-lt"/>
              </a:rPr>
              <a:t>, </a:t>
            </a:r>
            <a:r>
              <a:rPr lang="ru" sz="1600" dirty="0" err="1">
                <a:ea typeface="+mn-lt"/>
                <a:cs typeface="+mn-lt"/>
              </a:rPr>
              <a:t>Група</a:t>
            </a:r>
            <a:r>
              <a:rPr lang="ru" sz="1600" dirty="0">
                <a:ea typeface="+mn-lt"/>
                <a:cs typeface="+mn-lt"/>
              </a:rPr>
              <a:t>, Учитель, </a:t>
            </a:r>
            <a:r>
              <a:rPr lang="ru" sz="1600" dirty="0" err="1">
                <a:ea typeface="+mn-lt"/>
                <a:cs typeface="+mn-lt"/>
              </a:rPr>
              <a:t>Учень</a:t>
            </a:r>
            <a:r>
              <a:rPr lang="ru" sz="1600" dirty="0">
                <a:ea typeface="+mn-lt"/>
                <a:cs typeface="+mn-lt"/>
              </a:rPr>
              <a:t>, Предмет). </a:t>
            </a:r>
            <a:endParaRPr lang="en-US" sz="160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600" dirty="0" err="1">
                <a:ea typeface="+mn-lt"/>
                <a:cs typeface="+mn-lt"/>
              </a:rPr>
              <a:t>Програма</a:t>
            </a:r>
            <a:r>
              <a:rPr lang="ru" sz="1600" dirty="0">
                <a:ea typeface="+mn-lt"/>
                <a:cs typeface="+mn-lt"/>
              </a:rPr>
              <a:t> повинна </a:t>
            </a:r>
            <a:r>
              <a:rPr lang="ru" sz="1600" dirty="0" err="1">
                <a:ea typeface="+mn-lt"/>
                <a:cs typeface="+mn-lt"/>
              </a:rPr>
              <a:t>зберігати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наступну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інформацію</a:t>
            </a:r>
            <a:r>
              <a:rPr lang="ru" sz="1600" dirty="0">
                <a:ea typeface="+mn-lt"/>
                <a:cs typeface="+mn-lt"/>
              </a:rPr>
              <a:t>: </a:t>
            </a:r>
            <a:endParaRPr lang="en-US" sz="160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600" dirty="0">
                <a:ea typeface="+mn-lt"/>
                <a:cs typeface="+mn-lt"/>
              </a:rPr>
              <a:t>Ми </a:t>
            </a:r>
            <a:r>
              <a:rPr lang="ru" sz="1600" dirty="0" err="1">
                <a:ea typeface="+mn-lt"/>
                <a:cs typeface="+mn-lt"/>
              </a:rPr>
              <a:t>розробляємо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програму</a:t>
            </a:r>
            <a:r>
              <a:rPr lang="ru" sz="1600" dirty="0">
                <a:ea typeface="+mn-lt"/>
                <a:cs typeface="+mn-lt"/>
              </a:rPr>
              <a:t> для </a:t>
            </a:r>
            <a:r>
              <a:rPr lang="ru" sz="1600" dirty="0" err="1">
                <a:ea typeface="+mn-lt"/>
                <a:cs typeface="+mn-lt"/>
              </a:rPr>
              <a:t>молодшої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школи</a:t>
            </a:r>
            <a:r>
              <a:rPr lang="ru" sz="1600" dirty="0">
                <a:ea typeface="+mn-lt"/>
                <a:cs typeface="+mn-lt"/>
              </a:rPr>
              <a:t>. </a:t>
            </a:r>
            <a:endParaRPr lang="en-US" sz="160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600" dirty="0">
                <a:ea typeface="+mn-lt"/>
                <a:cs typeface="+mn-lt"/>
              </a:rPr>
              <a:t>У </a:t>
            </a:r>
            <a:r>
              <a:rPr lang="ru" sz="1600" dirty="0" err="1">
                <a:ea typeface="+mn-lt"/>
                <a:cs typeface="+mn-lt"/>
              </a:rPr>
              <a:t>школі</a:t>
            </a:r>
            <a:r>
              <a:rPr lang="ru" sz="1600" dirty="0">
                <a:ea typeface="+mn-lt"/>
                <a:cs typeface="+mn-lt"/>
              </a:rPr>
              <a:t> є 5 </a:t>
            </a:r>
            <a:r>
              <a:rPr lang="ru" sz="1600" dirty="0" err="1">
                <a:ea typeface="+mn-lt"/>
                <a:cs typeface="+mn-lt"/>
              </a:rPr>
              <a:t>класів</a:t>
            </a:r>
            <a:r>
              <a:rPr lang="ru" sz="1600" dirty="0">
                <a:ea typeface="+mn-lt"/>
                <a:cs typeface="+mn-lt"/>
              </a:rPr>
              <a:t> (1, 2, 3, 4, 5).</a:t>
            </a:r>
          </a:p>
          <a:p>
            <a:pPr>
              <a:spcBef>
                <a:spcPts val="0"/>
              </a:spcBef>
              <a:buNone/>
            </a:pPr>
            <a:r>
              <a:rPr lang="ru" sz="1600" dirty="0" err="1">
                <a:ea typeface="+mn-lt"/>
                <a:cs typeface="+mn-lt"/>
              </a:rPr>
              <a:t>Кожен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клас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має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визначений</a:t>
            </a:r>
            <a:r>
              <a:rPr lang="ru" sz="1600" dirty="0">
                <a:ea typeface="+mn-lt"/>
                <a:cs typeface="+mn-lt"/>
              </a:rPr>
              <a:t> список </a:t>
            </a:r>
            <a:r>
              <a:rPr lang="ru" sz="1600" dirty="0" err="1">
                <a:ea typeface="+mn-lt"/>
                <a:cs typeface="+mn-lt"/>
              </a:rPr>
              <a:t>предметів</a:t>
            </a:r>
            <a:r>
              <a:rPr lang="ru" sz="1600" dirty="0">
                <a:ea typeface="+mn-lt"/>
                <a:cs typeface="+mn-lt"/>
              </a:rPr>
              <a:t>, 3 </a:t>
            </a:r>
            <a:r>
              <a:rPr lang="ru" sz="1600" dirty="0" err="1">
                <a:ea typeface="+mn-lt"/>
                <a:cs typeface="+mn-lt"/>
              </a:rPr>
              <a:t>групи</a:t>
            </a:r>
            <a:r>
              <a:rPr lang="ru" sz="1600" dirty="0">
                <a:ea typeface="+mn-lt"/>
                <a:cs typeface="+mn-lt"/>
              </a:rPr>
              <a:t> (а, б, в). </a:t>
            </a:r>
          </a:p>
          <a:p>
            <a:pPr>
              <a:spcBef>
                <a:spcPts val="0"/>
              </a:spcBef>
              <a:buNone/>
            </a:pPr>
            <a:r>
              <a:rPr lang="ru" sz="1600" dirty="0">
                <a:ea typeface="+mn-lt"/>
                <a:cs typeface="+mn-lt"/>
              </a:rPr>
              <a:t>Предмет </a:t>
            </a:r>
            <a:r>
              <a:rPr lang="ru" sz="1600" dirty="0" err="1">
                <a:ea typeface="+mn-lt"/>
                <a:cs typeface="+mn-lt"/>
              </a:rPr>
              <a:t>має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dirty="0" err="1">
                <a:ea typeface="+mn-lt"/>
                <a:cs typeface="+mn-lt"/>
              </a:rPr>
              <a:t>назву</a:t>
            </a:r>
            <a:r>
              <a:rPr lang="ru" sz="1600" dirty="0">
                <a:ea typeface="+mn-lt"/>
                <a:cs typeface="+mn-lt"/>
              </a:rPr>
              <a:t>.</a:t>
            </a:r>
            <a:endParaRPr lang="en-US" sz="160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600" dirty="0">
                <a:ea typeface="+mn-lt"/>
                <a:cs typeface="+mn-lt"/>
              </a:rPr>
              <a:t>Учитель </a:t>
            </a:r>
            <a:r>
              <a:rPr lang="ru" sz="1600" err="1">
                <a:ea typeface="+mn-lt"/>
                <a:cs typeface="+mn-lt"/>
              </a:rPr>
              <a:t>має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uk-UA" sz="1600" dirty="0">
                <a:cs typeface="Calibri"/>
              </a:rPr>
              <a:t> ім'я, прізвище, день народження, досвід роботи і предмет, який навчає.</a:t>
            </a:r>
            <a:endParaRPr lang="uk-UA" sz="16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600" err="1">
                <a:ea typeface="+mn-lt"/>
                <a:cs typeface="+mn-lt"/>
              </a:rPr>
              <a:t>Група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err="1">
                <a:ea typeface="+mn-lt"/>
                <a:cs typeface="+mn-lt"/>
              </a:rPr>
              <a:t>має</a:t>
            </a:r>
            <a:r>
              <a:rPr lang="ru" sz="1600" dirty="0">
                <a:ea typeface="+mn-lt"/>
                <a:cs typeface="+mn-lt"/>
              </a:rPr>
              <a:t> </a:t>
            </a:r>
            <a:r>
              <a:rPr lang="ru" sz="1600" err="1">
                <a:ea typeface="+mn-lt"/>
                <a:cs typeface="+mn-lt"/>
              </a:rPr>
              <a:t>назву</a:t>
            </a:r>
            <a:r>
              <a:rPr lang="ru" sz="1600" dirty="0">
                <a:cs typeface="Calibri"/>
              </a:rPr>
              <a:t> (а, б, в),  список </a:t>
            </a:r>
            <a:r>
              <a:rPr lang="ru" sz="1600" err="1">
                <a:cs typeface="Calibri"/>
              </a:rPr>
              <a:t>учнів</a:t>
            </a:r>
            <a:r>
              <a:rPr lang="ru" sz="1600" dirty="0">
                <a:cs typeface="Calibri"/>
              </a:rPr>
              <a:t> і головного </a:t>
            </a:r>
            <a:r>
              <a:rPr lang="ru" sz="1600" err="1">
                <a:cs typeface="Calibri"/>
              </a:rPr>
              <a:t>вчителя</a:t>
            </a:r>
            <a:r>
              <a:rPr lang="ru" sz="1600" dirty="0">
                <a:cs typeface="Calibri"/>
              </a:rPr>
              <a:t>.</a:t>
            </a:r>
            <a:endParaRPr lang="ru" sz="16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uk-UA" sz="1600" dirty="0">
                <a:ea typeface="+mn-lt"/>
                <a:cs typeface="+mn-lt"/>
              </a:rPr>
              <a:t>Кожен учень має ім'я, прізвище, день народження, інформацію про клас.</a:t>
            </a:r>
          </a:p>
        </p:txBody>
      </p:sp>
    </p:spTree>
    <p:extLst>
      <p:ext uri="{BB962C8B-B14F-4D97-AF65-F5344CB8AC3E}">
        <p14:creationId xmlns:p14="http://schemas.microsoft.com/office/powerpoint/2010/main" val="119930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975" y="4283775"/>
            <a:ext cx="37623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193" y="4283774"/>
            <a:ext cx="34861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548680"/>
            <a:ext cx="5592170" cy="30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496332" y="211669"/>
            <a:ext cx="1929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dobe Devanagari" pitchFamily="18" charset="0"/>
                <a:cs typeface="Adobe Devanagari" pitchFamily="18" charset="0"/>
              </a:rPr>
              <a:t>Machine language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135560" y="3914442"/>
            <a:ext cx="2153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dobe Devanagari" pitchFamily="18" charset="0"/>
                <a:cs typeface="Adobe Devanagari" pitchFamily="18" charset="0"/>
              </a:rPr>
              <a:t>Functional  language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672064" y="3914442"/>
            <a:ext cx="2613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dobe Devanagari" pitchFamily="18" charset="0"/>
                <a:cs typeface="Adobe Devanagari" pitchFamily="18" charset="0"/>
              </a:rPr>
              <a:t>Object-oriented language</a:t>
            </a:r>
          </a:p>
        </p:txBody>
      </p:sp>
    </p:spTree>
    <p:extLst>
      <p:ext uri="{BB962C8B-B14F-4D97-AF65-F5344CB8AC3E}">
        <p14:creationId xmlns:p14="http://schemas.microsoft.com/office/powerpoint/2010/main" val="3232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 pitchFamily="18" charset="0"/>
                <a:cs typeface="Adobe Devanagari" pitchFamily="18" charset="0"/>
              </a:rPr>
              <a:t>Machine language</a:t>
            </a:r>
            <a:endParaRPr lang="uk-UA"/>
          </a:p>
        </p:txBody>
      </p:sp>
      <p:pic>
        <p:nvPicPr>
          <p:cNvPr id="4098" name="Picture 2" descr="C:\Users\Pavlo\Pictures\whirlwind-mach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124745"/>
            <a:ext cx="44767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Pavlo\Pictures\131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268760"/>
            <a:ext cx="3057674" cy="238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Pavlo\Pictures\applei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3" y="4077072"/>
            <a:ext cx="3694049" cy="26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5157193"/>
            <a:ext cx="44767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82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 pitchFamily="18" charset="0"/>
                <a:cs typeface="Adobe Devanagari" pitchFamily="18" charset="0"/>
              </a:rPr>
              <a:t>Functional language</a:t>
            </a:r>
            <a:endParaRPr lang="uk-UA">
              <a:cs typeface="Adobe Devanagari" pitchFamily="18" charset="0"/>
            </a:endParaRPr>
          </a:p>
        </p:txBody>
      </p:sp>
      <p:pic>
        <p:nvPicPr>
          <p:cNvPr id="3074" name="Picture 2" descr="C:\Users\Pavlo\Pictures\1_lA6QDOA5w0Qu8418pOcmy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5" y="980728"/>
            <a:ext cx="7680852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6" y="5373217"/>
            <a:ext cx="34194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27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 pitchFamily="18" charset="0"/>
                <a:cs typeface="Adobe Devanagari" pitchFamily="18" charset="0"/>
              </a:rPr>
              <a:t>Object oriented language</a:t>
            </a:r>
            <a:endParaRPr lang="uk-UA"/>
          </a:p>
        </p:txBody>
      </p:sp>
      <p:pic>
        <p:nvPicPr>
          <p:cNvPr id="5123" name="Picture 3" descr="C:\Users\Pavlo\Pictures\Borderlands_3_cover_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4149080"/>
            <a:ext cx="1014620" cy="1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776" y="3234953"/>
            <a:ext cx="2529928" cy="59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C:\Users\Pavlo\Pictures\200-2001131_how-to-choose-the-best-app-development-compan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55" y="3938456"/>
            <a:ext cx="2654705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Pavlo\Pictures\1280px-Pornhub-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169" y="1713674"/>
            <a:ext cx="1106025" cy="3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Pavlo\Pictures\telegram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76" y="5095083"/>
            <a:ext cx="2165035" cy="12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Pavlo\Pictures\59a59a8d79bbfd1d008b601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78" y="2249894"/>
            <a:ext cx="1906725" cy="95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Pavlo\Pictures\facebook_2015_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156" y="1619448"/>
            <a:ext cx="1816844" cy="63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Pavlo\Pictures\ROZETKA-Logo-L3-B-RG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33" y="2389451"/>
            <a:ext cx="2425988" cy="56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Pavlo\Pictures\images (1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55" y="1448375"/>
            <a:ext cx="23145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Pavlo\Pictures\download (1)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14" y="5273961"/>
            <a:ext cx="1996981" cy="112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Pavlo\Pictures\counter_strike_PNG3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999" y="2951110"/>
            <a:ext cx="2264055" cy="28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Pavlo\Pictures\hqdefault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9" y="5406483"/>
            <a:ext cx="1410277" cy="10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Pavlo\Pictures\header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73" y="4042785"/>
            <a:ext cx="2129999" cy="99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Pavlo\Pictures\skype-logo-open-graph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755" y="3510943"/>
            <a:ext cx="2030601" cy="9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562" y="1504595"/>
            <a:ext cx="16478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05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737D83-008F-42F8-A29B-8807C81A1B66}"/>
              </a:ext>
            </a:extLst>
          </p:cNvPr>
          <p:cNvSpPr txBox="1"/>
          <p:nvPr/>
        </p:nvSpPr>
        <p:spPr>
          <a:xfrm>
            <a:off x="989751" y="28276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uk-UA">
                <a:ea typeface="+mn-lt"/>
                <a:cs typeface="+mn-lt"/>
              </a:rPr>
              <a:t>Конструктивізм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14C45-A1B0-4B72-A7D9-6BD08F4BB991}"/>
              </a:ext>
            </a:extLst>
          </p:cNvPr>
          <p:cNvSpPr txBox="1"/>
          <p:nvPr/>
        </p:nvSpPr>
        <p:spPr>
          <a:xfrm>
            <a:off x="1110203" y="54371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uk-UA">
                <a:ea typeface="+mn-lt"/>
                <a:cs typeface="+mn-lt"/>
              </a:rPr>
              <a:t>Класицизм</a:t>
            </a:r>
            <a:endParaRPr lang="uk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9A2A8-6192-475C-BDD2-5D64C36A75ED}"/>
              </a:ext>
            </a:extLst>
          </p:cNvPr>
          <p:cNvSpPr txBox="1"/>
          <p:nvPr/>
        </p:nvSpPr>
        <p:spPr>
          <a:xfrm>
            <a:off x="9385185" y="24520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uk-UA">
                <a:ea typeface="+mn-lt"/>
                <a:cs typeface="+mn-lt"/>
              </a:rPr>
              <a:t>Модерн</a:t>
            </a:r>
          </a:p>
        </p:txBody>
      </p:sp>
      <p:pic>
        <p:nvPicPr>
          <p:cNvPr id="12" name="Рисунок 12" descr="Зображення, що містить надворі, будівля, церква, передній&#10;&#10;Опис створено автоматично">
            <a:extLst>
              <a:ext uri="{FF2B5EF4-FFF2-40B4-BE49-F238E27FC236}">
                <a16:creationId xmlns:a16="http://schemas.microsoft.com/office/drawing/2014/main" id="{486E08E7-82E4-4CF5-AD53-967943CE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683" y="3118218"/>
            <a:ext cx="2743200" cy="3040083"/>
          </a:xfrm>
          <a:prstGeom prst="rect">
            <a:avLst/>
          </a:prstGeom>
        </p:spPr>
      </p:pic>
      <p:pic>
        <p:nvPicPr>
          <p:cNvPr id="15" name="Рисунок 15" descr="Зображення, що містить надворі, потяг, колія, сніг&#10;&#10;Опис створено автоматично">
            <a:extLst>
              <a:ext uri="{FF2B5EF4-FFF2-40B4-BE49-F238E27FC236}">
                <a16:creationId xmlns:a16="http://schemas.microsoft.com/office/drawing/2014/main" id="{066FB6CB-22E9-4E25-BDD2-FB3DF4DDE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484" y="212416"/>
            <a:ext cx="3375164" cy="2530752"/>
          </a:xfrm>
        </p:spPr>
      </p:pic>
      <p:pic>
        <p:nvPicPr>
          <p:cNvPr id="16" name="Рисунок 16" descr="Зображення, що містить будівля, надворі, дорога, вулиця&#10;&#10;Опис створено автоматично">
            <a:extLst>
              <a:ext uri="{FF2B5EF4-FFF2-40B4-BE49-F238E27FC236}">
                <a16:creationId xmlns:a16="http://schemas.microsoft.com/office/drawing/2014/main" id="{85DA4203-C9D2-47FC-ADAE-6839E61A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09" y="3377492"/>
            <a:ext cx="2743200" cy="2057712"/>
          </a:xfrm>
          <a:prstGeom prst="rect">
            <a:avLst/>
          </a:prstGeom>
        </p:spPr>
      </p:pic>
      <p:pic>
        <p:nvPicPr>
          <p:cNvPr id="17" name="Рисунок 17" descr="Зображення, що містить надворі, будівля, трава, дорога&#10;&#10;Опис створено автоматично">
            <a:extLst>
              <a:ext uri="{FF2B5EF4-FFF2-40B4-BE49-F238E27FC236}">
                <a16:creationId xmlns:a16="http://schemas.microsoft.com/office/drawing/2014/main" id="{170E6317-A108-4CEA-ABBC-DAA394350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530" y="568187"/>
            <a:ext cx="27432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AB1F98-AF54-4642-B8E1-8943FB5E12D9}"/>
              </a:ext>
            </a:extLst>
          </p:cNvPr>
          <p:cNvSpPr txBox="1"/>
          <p:nvPr/>
        </p:nvSpPr>
        <p:spPr>
          <a:xfrm>
            <a:off x="9385842" y="62271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uk-UA">
                <a:ea typeface="+mn-lt"/>
                <a:cs typeface="+mn-lt"/>
              </a:rPr>
              <a:t>Бароко</a:t>
            </a:r>
          </a:p>
        </p:txBody>
      </p:sp>
      <p:pic>
        <p:nvPicPr>
          <p:cNvPr id="19" name="Рисунок 19" descr="Зображення, що містить надворі, будівля, церква, великий&#10;&#10;Опис створено автоматично">
            <a:extLst>
              <a:ext uri="{FF2B5EF4-FFF2-40B4-BE49-F238E27FC236}">
                <a16:creationId xmlns:a16="http://schemas.microsoft.com/office/drawing/2014/main" id="{F41E22DC-1AA0-4F79-9193-4A2DE67D5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878" y="796787"/>
            <a:ext cx="2743200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1A5D26-134A-4821-AA8D-12A4FC953BFB}"/>
              </a:ext>
            </a:extLst>
          </p:cNvPr>
          <p:cNvSpPr txBox="1"/>
          <p:nvPr/>
        </p:nvSpPr>
        <p:spPr>
          <a:xfrm>
            <a:off x="5082168" y="44781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>
                <a:ea typeface="+mn-lt"/>
                <a:cs typeface="+mn-lt"/>
              </a:rPr>
              <a:t>Готичний стиль</a:t>
            </a:r>
          </a:p>
        </p:txBody>
      </p:sp>
    </p:spTree>
    <p:extLst>
      <p:ext uri="{BB962C8B-B14F-4D97-AF65-F5344CB8AC3E}">
        <p14:creationId xmlns:p14="http://schemas.microsoft.com/office/powerpoint/2010/main" val="12565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4286" y="188640"/>
            <a:ext cx="8229600" cy="634082"/>
          </a:xfrm>
        </p:spPr>
        <p:txBody>
          <a:bodyPr>
            <a:normAutofit fontScale="90000"/>
          </a:bodyPr>
          <a:lstStyle/>
          <a:p>
            <a:pPr algn="l"/>
            <a:r>
              <a:rPr lang="uk-UA" b="1" err="1">
                <a:latin typeface="Calibri Light"/>
                <a:cs typeface="Calibri Light"/>
              </a:rPr>
              <a:t>Object-Oriented</a:t>
            </a:r>
            <a:r>
              <a:rPr lang="uk-UA" b="1">
                <a:latin typeface="Calibri Light"/>
                <a:cs typeface="Calibri Light"/>
              </a:rPr>
              <a:t> </a:t>
            </a:r>
            <a:r>
              <a:rPr lang="uk-UA" b="1" err="1">
                <a:latin typeface="Calibri Light"/>
                <a:cs typeface="Calibri Light"/>
              </a:rPr>
              <a:t>Programming</a:t>
            </a:r>
            <a:endParaRPr lang="en-US" err="1">
              <a:ea typeface="+mj-lt"/>
              <a:cs typeface="+mj-lt"/>
            </a:endParaRPr>
          </a:p>
        </p:txBody>
      </p:sp>
      <p:pic>
        <p:nvPicPr>
          <p:cNvPr id="2050" name="Picture 2" descr="C:\Users\Pavlo\Pictures\k83oolqy85mixbnqra2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488" y="2564904"/>
            <a:ext cx="5832648" cy="389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avlo\Pictures\download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38" y="986475"/>
            <a:ext cx="3342687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6F6772-B770-475F-9BA3-CEDEE43E8FCB}"/>
              </a:ext>
            </a:extLst>
          </p:cNvPr>
          <p:cNvSpPr txBox="1"/>
          <p:nvPr/>
        </p:nvSpPr>
        <p:spPr>
          <a:xfrm>
            <a:off x="1328530" y="2976770"/>
            <a:ext cx="3099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b="1"/>
              <a:t>Об'єкти / Шаблони / Класи</a:t>
            </a:r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86A4F-0E0E-4369-8ED5-51341A3E0A78}"/>
              </a:ext>
            </a:extLst>
          </p:cNvPr>
          <p:cNvSpPr txBox="1"/>
          <p:nvPr/>
        </p:nvSpPr>
        <p:spPr>
          <a:xfrm>
            <a:off x="8401878" y="24715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b="1"/>
              <a:t>Екземпляри 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228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97CEE8-0D28-4761-A3ED-E0EBAB3E9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2190"/>
          </a:xfrm>
        </p:spPr>
        <p:txBody>
          <a:bodyPr>
            <a:normAutofit/>
          </a:bodyPr>
          <a:lstStyle/>
          <a:p>
            <a:r>
              <a:rPr lang="uk-UA" sz="3200" err="1">
                <a:latin typeface="Calibri"/>
                <a:cs typeface="Segoe UI"/>
              </a:rPr>
              <a:t>Class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41648F8-CDB9-428E-AEBC-73C59EB2B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2991"/>
            <a:ext cx="10515600" cy="50339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uk-UA" sz="1800">
                <a:ea typeface="+mn-lt"/>
                <a:cs typeface="+mn-lt"/>
              </a:rPr>
              <a:t>Клас - це конструкція мови c#, що складається з ключового слова </a:t>
            </a:r>
            <a:r>
              <a:rPr lang="uk-UA" sz="1800" err="1">
                <a:solidFill>
                  <a:schemeClr val="accent1"/>
                </a:solidFill>
                <a:ea typeface="+mn-lt"/>
                <a:cs typeface="+mn-lt"/>
              </a:rPr>
              <a:t>class</a:t>
            </a:r>
            <a:r>
              <a:rPr lang="uk-UA" sz="1800">
                <a:ea typeface="+mn-lt"/>
                <a:cs typeface="+mn-lt"/>
              </a:rPr>
              <a:t>, ідентифікатора (імені) і тіла.</a:t>
            </a:r>
            <a:endParaRPr lang="uk-UA" sz="1800">
              <a:cs typeface="Calibri"/>
            </a:endParaRPr>
          </a:p>
          <a:p>
            <a:pPr>
              <a:buNone/>
            </a:pPr>
            <a:r>
              <a:rPr lang="uk-UA" sz="1800">
                <a:ea typeface="+mn-lt"/>
                <a:cs typeface="+mn-lt"/>
              </a:rPr>
              <a:t>Клас може містити в своєму тілі: поля, методи, властивості і події.</a:t>
            </a:r>
            <a:endParaRPr lang="uk-UA" sz="1800">
              <a:cs typeface="Calibri"/>
            </a:endParaRPr>
          </a:p>
          <a:p>
            <a:pPr marL="0" indent="0">
              <a:buNone/>
            </a:pPr>
            <a:r>
              <a:rPr lang="uk-UA" sz="1800">
                <a:ea typeface="+mn-lt"/>
                <a:cs typeface="+mn-lt"/>
              </a:rPr>
              <a:t>Поля визначають стан, а методи поведінку майбутнього об'єкта.</a:t>
            </a:r>
            <a:endParaRPr lang="uk-UA" sz="1800">
              <a:cs typeface="Calibri"/>
            </a:endParaRPr>
          </a:p>
        </p:txBody>
      </p:sp>
      <p:pic>
        <p:nvPicPr>
          <p:cNvPr id="11" name="Picture 2" descr="C:\Users\Pavlo\Pictures\k83oolqy85mixbnqra2w.png">
            <a:extLst>
              <a:ext uri="{FF2B5EF4-FFF2-40B4-BE49-F238E27FC236}">
                <a16:creationId xmlns:a16="http://schemas.microsoft.com/office/drawing/2014/main" id="{F0EA6435-F3B6-45EB-8DAA-3EA00236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0" y="2313799"/>
            <a:ext cx="5832648" cy="389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AB07CF2B-0E43-4816-83A4-829A7EF4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500" y="234030"/>
            <a:ext cx="1964635" cy="829281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9592A743-2858-4A4E-B9AB-EACE9EF60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161" y="4341744"/>
            <a:ext cx="4151242" cy="20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776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Широкий екран</PresentationFormat>
  <Slides>27</Slides>
  <Notes>0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слайдів</vt:lpstr>
      </vt:variant>
      <vt:variant>
        <vt:i4>27</vt:i4>
      </vt:variant>
    </vt:vector>
  </HeadingPairs>
  <TitlesOfParts>
    <vt:vector size="29" baseType="lpstr">
      <vt:lpstr>Тема Office</vt:lpstr>
      <vt:lpstr>Тема Office</vt:lpstr>
      <vt:lpstr>Презентація PowerPoint</vt:lpstr>
      <vt:lpstr>Object-Oriented Programming</vt:lpstr>
      <vt:lpstr>Презентація PowerPoint</vt:lpstr>
      <vt:lpstr>Machine language</vt:lpstr>
      <vt:lpstr>Functional language</vt:lpstr>
      <vt:lpstr>Object oriented language</vt:lpstr>
      <vt:lpstr>Презентація PowerPoint</vt:lpstr>
      <vt:lpstr>Object-Oriented Programming</vt:lpstr>
      <vt:lpstr>Class</vt:lpstr>
      <vt:lpstr>Об'єкт і екземпляри / Object and instances</vt:lpstr>
      <vt:lpstr>Поля / Fields</vt:lpstr>
      <vt:lpstr>Приховування реалізації членів класу (Інкапсуляція)</vt:lpstr>
      <vt:lpstr>Властивості / Property</vt:lpstr>
      <vt:lpstr>Властивості / Property</vt:lpstr>
      <vt:lpstr>Властивості / Property</vt:lpstr>
      <vt:lpstr>Автоматично реалізовані властивості / Auto-Implemented Properties</vt:lpstr>
      <vt:lpstr>Презентація PowerPoint</vt:lpstr>
      <vt:lpstr>Конструктор / Constructor</vt:lpstr>
      <vt:lpstr>Конструктор / Constructor</vt:lpstr>
      <vt:lpstr>Конструктор / Constructor</vt:lpstr>
      <vt:lpstr>Метод</vt:lpstr>
      <vt:lpstr>Сигнатура і Тіло</vt:lpstr>
      <vt:lpstr>Посилання</vt:lpstr>
      <vt:lpstr>Приклади / Examples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revision>801</cp:revision>
  <dcterms:created xsi:type="dcterms:W3CDTF">2020-07-18T09:34:50Z</dcterms:created>
  <dcterms:modified xsi:type="dcterms:W3CDTF">2020-11-05T15:57:20Z</dcterms:modified>
</cp:coreProperties>
</file>